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3093234" x="0"/>
            <a:ext cy="7124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4604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461908" x="4656667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4406309" x="0"/>
            <a:ext cy="519599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goodreads.com/work/quotes/19007785" Type="http://schemas.openxmlformats.org/officeDocument/2006/relationships/hyperlink" TargetMode="External" Id="rId4"/><Relationship Target="http://www.goodreads.com/author/show/4157885.Jarod_Kintz" Type="http://schemas.openxmlformats.org/officeDocument/2006/relationships/hyperlink" TargetMode="External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docs.google.com/a/nssd112.org/spreadsheets/d/1IRYa7ahpXyOCgQ_4-TLJAshSICFbZDwJOiUYy1QGMtU/edit#gid=2105809245" Type="http://schemas.openxmlformats.org/officeDocument/2006/relationships/hyperlink" TargetMode="External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8.png" Type="http://schemas.openxmlformats.org/officeDocument/2006/relationships/image" Id="rId4"/><Relationship Target="../media/image24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docs.google.com/a/nssd112.org/document/d/1Lw04W1IzIiw_auSvDEiJ0i00BmgtnNbp25Rv5K_F8VQ/edit" Type="http://schemas.openxmlformats.org/officeDocument/2006/relationships/hyperlink" TargetMode="External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https://www.teachingchannel.org/videos/middle-school-ela-unit-persuasion" Type="http://schemas.openxmlformats.org/officeDocument/2006/relationships/hyperlink" TargetMode="External" Id="rId4"/><Relationship Target="https://www.teachingchannel.org/videos/activating-prior-knowledge" Type="http://schemas.openxmlformats.org/officeDocument/2006/relationships/hyperlink" TargetMode="External" Id="rId3"/><Relationship Target="https://www.teachingchannel.org/videos/groups-to-analyze-complex-texts" Type="http://schemas.openxmlformats.org/officeDocument/2006/relationships/hyperlink" TargetMode="External" Id="rId6"/><Relationship Target="https://www.teachingchannel.org/videos/middle-school-vocabulary-development" Type="http://schemas.openxmlformats.org/officeDocument/2006/relationships/hyperlink" TargetMode="External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Session 5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Methods of Teaching ELLs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082325"/>
            <a:ext cy="5143500" cx="697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081773"/>
            <a:ext cy="5143500" cx="6980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054326"/>
            <a:ext cy="5143500" cx="7035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/>
        </p:nvSpPr>
        <p:spPr>
          <a:xfrm>
            <a:off y="2400300" x="1093525"/>
            <a:ext cy="1559400" cx="742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Typical Classroom Assessment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576749" x="293425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">
                <a:solidFill>
                  <a:schemeClr val="dk1"/>
                </a:solidFill>
              </a:rPr>
              <a:t>What would happen if the balloon popped?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">
                <a:solidFill>
                  <a:schemeClr val="dk1"/>
                </a:solidFill>
              </a:rPr>
              <a:t>Why would a closed window prevent the sound from carrying?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">
                <a:solidFill>
                  <a:schemeClr val="dk1"/>
                </a:solidFill>
              </a:rPr>
              <a:t>The entire operation is dependent on what?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">
                <a:solidFill>
                  <a:schemeClr val="dk1"/>
                </a:solidFill>
              </a:rPr>
              <a:t>Describe the complications caused by the broken string?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">
                <a:solidFill>
                  <a:schemeClr val="dk1"/>
                </a:solidFill>
              </a:rPr>
              <a:t>How would you prevent most of the problems?</a:t>
            </a:r>
          </a:p>
          <a:p>
            <a:pPr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1800" lang="en">
                <a:solidFill>
                  <a:schemeClr val="dk1"/>
                </a:solidFill>
              </a:rPr>
              <a:t>What is the main idea of the passage?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1" x="2081548"/>
            <a:ext cy="5095750" cx="5028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/>
        </p:nvSpPr>
        <p:spPr>
          <a:xfrm>
            <a:off y="685775" x="522025"/>
            <a:ext cy="3835799" cx="7739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600" lang="en"/>
              <a:t>You’ve just experienced what it is like to be an English Language Learner in a classroom that does not shelter instruction.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111977" x="269175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sz="3600" lang="en"/>
              <a:t>Vocabulary Instruction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460500" x="161150"/>
            <a:ext cy="3465299" cx="8702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rgbClr val="181818"/>
                </a:solidFill>
                <a:latin typeface="Georgia"/>
                <a:ea typeface="Georgia"/>
                <a:cs typeface="Georgia"/>
                <a:sym typeface="Georgia"/>
              </a:rPr>
              <a:t>“Writers fish for the right words like fishermen fish for, um, whatever those aquatic creatures with fins and gills are called.  ” 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2400" lang="en">
                <a:solidFill>
                  <a:srgbClr val="181818"/>
                </a:solidFill>
                <a:latin typeface="Georgia"/>
                <a:ea typeface="Georgia"/>
                <a:cs typeface="Georgia"/>
                <a:sym typeface="Georgia"/>
              </a:rPr>
              <a:t>― </a:t>
            </a:r>
            <a:r>
              <a:rPr sz="2400" lang="en">
                <a:solidFill>
                  <a:srgbClr val="666600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Jarod Kintz</a:t>
            </a:r>
            <a:r>
              <a:rPr sz="2400" lang="en">
                <a:solidFill>
                  <a:srgbClr val="181818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sz="2400" lang="en" i="1">
                <a:solidFill>
                  <a:srgbClr val="666600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This is the best book I've ever written, and it still sucks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algn="ctr" rtl="0" lvl="0">
              <a:spcBef>
                <a:spcPts val="0"/>
              </a:spcBef>
              <a:buNone/>
            </a:pPr>
            <a:r>
              <a:rPr sz="2400" lang="en"/>
              <a:t>Marzano’s Six Step</a:t>
            </a:r>
            <a:r>
              <a:rPr lang="en"/>
              <a:t> </a:t>
            </a:r>
            <a:r>
              <a:rPr sz="2400" lang="en"/>
              <a:t>Process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2400" lang="en"/>
              <a:t>Teaching Academic Vocabulary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https://docs.google.com/a/nssd112.org/spreadsheets/d/1IRYa7ahpXyOCgQ_4-TLJAshSICFbZDwJOiUYy1QGMtU/edit#gid=2105809245</a:t>
            </a:r>
          </a:p>
          <a:p>
            <a:pPr algn="l" rtl="0" lvl="0" indent="-228600" marL="45720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algn="ctr" rtl="0" lvl="0">
              <a:spcBef>
                <a:spcPts val="0"/>
              </a:spcBef>
              <a:buNone/>
            </a:pPr>
            <a:r>
              <a:rPr sz="2400" lang="en"/>
              <a:t>Marzano’s Six Step</a:t>
            </a:r>
            <a:r>
              <a:rPr lang="en"/>
              <a:t> </a:t>
            </a:r>
            <a:r>
              <a:rPr sz="2400" lang="en"/>
              <a:t>Process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2400" lang="en"/>
              <a:t>Teaching Academic Vocabulary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473925" x="255775"/>
            <a:ext cy="3465299" cx="864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sz="1800" lang="en"/>
              <a:t>1. Provide a description, explanation, or example of the new term. (Include a non-linguistic representation of the term for ESL kids.)</a:t>
            </a:r>
          </a:p>
          <a:p>
            <a:pPr algn="l"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2. Ask students to restate the description, explanation, or example in their own words or their L1.</a:t>
            </a:r>
          </a:p>
          <a:p>
            <a:pPr algn="l"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3. Ask students to construct a picture, symbol, or graphic representing the word.</a:t>
            </a:r>
          </a:p>
          <a:p>
            <a:pPr algn="l"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4. Engage students periodically in activities that help them add to their knowledge of the terms in their notebooks.</a:t>
            </a:r>
          </a:p>
          <a:p>
            <a:pPr algn="l"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5. Periodically ask students to discuss the terms with one another. (Allow in native language when appropriate)</a:t>
            </a:r>
          </a:p>
          <a:p>
            <a:pPr algn="l"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6. Involve students periodically in games that allow them to play with terms.</a:t>
            </a:r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5287" x="990600"/>
            <a:ext cy="4352925" cx="71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8900" x="1258225"/>
            <a:ext cy="4804049" cx="70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247029"/>
            <a:ext cy="5143500" cx="664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3910"/>
            <a:ext cy="5143499" cx="903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y="-467562" x="2043762"/>
            <a:ext cy="6043950" cx="50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y="-742262" x="1991212"/>
            <a:ext cy="6647599" cx="51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04837" x="957262"/>
            <a:ext cy="3933825" cx="72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05975" x="66750"/>
            <a:ext cy="1141499" cx="8619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Language Experience Approach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460500" x="66900"/>
            <a:ext cy="3465299" cx="8619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60500" x="195025"/>
            <a:ext cy="3696000" cx="688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1475" x="571500"/>
            <a:ext cy="4400550" cx="80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05975" x="76450"/>
            <a:ext cy="1141499" cx="8610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Picture Word Inductive Model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60500" x="1869800"/>
            <a:ext cy="3429000" cx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205975" x="457200"/>
            <a:ext cy="1141499" cx="84821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Total Physical Response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1460500" x="86125"/>
            <a:ext cy="3465299" cx="8853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1. Students watch demonstration of key words and then a command using them.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2. Students listen again and watch as the teacher performs the action.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3. The teacher gives the command and models the action again, this time having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students perform the actions simultaneously.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4. The teacher gives the command to the group without modeling the action.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5. The teacher gives the command to an individual without modeling the action.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6. The teacher models variations &amp; combinations for the groups.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7. Students perform variations &amp; combinations.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8. If some students are ready, they give commands to classmates.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50975" x="183000"/>
            <a:ext cy="1141499" cx="856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 with Illustrations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0975" x="2952900"/>
            <a:ext cy="4355325" cx="325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Sequence Sorts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3024" x="1138424"/>
            <a:ext cy="4826700" cx="68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y="244725" x="505625"/>
            <a:ext cy="831299" cx="770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Vocabulary Sorts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452450"/>
            <a:ext cy="4366624" cx="64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Vocabulary Sorts/Previewing Vocabulary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sz="3600" lang="en"/>
              <a:t>Visually Preview Chapters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401724"/>
            <a:ext cy="4406300" cx="417826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Visually Preview Chapters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55124" x="1638399"/>
            <a:ext cy="4388099" cx="5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1150" x="579350"/>
            <a:ext cy="4633175" cx="83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Connect Two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7375" x="1559674"/>
            <a:ext cy="4309574" cx="643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Connect Two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0023" x="1838325"/>
            <a:ext cy="4306275" cx="476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Paragraph Frames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8600" x="495300"/>
            <a:ext cy="4177699" cx="726851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Scaffolding Activities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249550"/>
            <a:ext cy="4479874" cx="40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Concept Sort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Illustrating Texts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2412" x="457187"/>
            <a:ext cy="3571875" cx="50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40649" x="5417799"/>
            <a:ext cy="2186399" cx="349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https://docs.google.com/a/nssd112.org/document/d/1Lw04W1IzIiw_auSvDEiJ0i00BmgtnNbp25Rv5K_F8VQ/edit</a:t>
            </a:r>
          </a:p>
        </p:txBody>
      </p:sp>
      <p:sp>
        <p:nvSpPr>
          <p:cNvPr id="243" name="Shape 24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Sample Lesson Cycle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7400" x="993976"/>
            <a:ext cy="4063625" cx="64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/>
        </p:nvSpPr>
        <p:spPr>
          <a:xfrm>
            <a:off y="569550" x="773875"/>
            <a:ext cy="3709800" cx="6887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Videos: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Background Knowledge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4"/>
              </a:rPr>
              <a:t>Scaffolding Instruction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5"/>
              </a:rPr>
              <a:t>Vocabulary Development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6"/>
              </a:rPr>
              <a:t>Jigsaw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775" x="1142000"/>
            <a:ext cy="4598249" cx="692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5849" x="899824"/>
            <a:ext cy="4823174" cx="73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Reading Strategies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 English Language Learners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074990"/>
            <a:ext cy="5143500" cx="6994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074990"/>
            <a:ext cy="5143500" cx="6994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