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73.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0.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72.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3.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66.xml" Type="http://schemas.openxmlformats.org/officeDocument/2006/relationships/slide" Id="rId71"/><Relationship Target="slides/slide29.xml" Type="http://schemas.openxmlformats.org/officeDocument/2006/relationships/slide" Id="rId34"/><Relationship Target="slides/slide65.xml" Type="http://schemas.openxmlformats.org/officeDocument/2006/relationships/slide" Id="rId70"/><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70.xml" Type="http://schemas.openxmlformats.org/officeDocument/2006/relationships/slide" Id="rId75"/><Relationship Target="slides/slide69.xml" Type="http://schemas.openxmlformats.org/officeDocument/2006/relationships/slide" Id="rId74"/><Relationship Target="slides/slide68.xml" Type="http://schemas.openxmlformats.org/officeDocument/2006/relationships/slide" Id="rId73"/><Relationship Target="slides/slide67.xml" Type="http://schemas.openxmlformats.org/officeDocument/2006/relationships/slide" Id="rId72"/><Relationship Target="slides/slide73.xml" Type="http://schemas.openxmlformats.org/officeDocument/2006/relationships/slide" Id="rId78"/><Relationship Target="slides/slide72.xml" Type="http://schemas.openxmlformats.org/officeDocument/2006/relationships/slide" Id="rId77"/><Relationship Target="slides/slide71.xml" Type="http://schemas.openxmlformats.org/officeDocument/2006/relationships/slide" Id="rId76"/><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2.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64.xml" Type="http://schemas.openxmlformats.org/officeDocument/2006/relationships/slide" Id="rId69"/><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61.xml" Type="http://schemas.openxmlformats.org/officeDocument/2006/relationships/slide" Id="rId66"/><Relationship Target="slides/slide60.xml" Type="http://schemas.openxmlformats.org/officeDocument/2006/relationships/slide" Id="rId65"/><Relationship Target="slides/slide63.xml" Type="http://schemas.openxmlformats.org/officeDocument/2006/relationships/slide" Id="rId68"/><Relationship Target="slides/slide62.xml" Type="http://schemas.openxmlformats.org/officeDocument/2006/relationships/slide" Id="rId67"/><Relationship Target="slides/slide57.xml" Type="http://schemas.openxmlformats.org/officeDocument/2006/relationships/slide" Id="rId62"/><Relationship Target="slides/slide56.xml" Type="http://schemas.openxmlformats.org/officeDocument/2006/relationships/slide" Id="rId61"/><Relationship Target="slides/slide59.xml" Type="http://schemas.openxmlformats.org/officeDocument/2006/relationships/slide" Id="rId64"/><Relationship Target="slides/slide58.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9" name="Shape 1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9" name="Shape 2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4" name="Shape 2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0" name="Shape 2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0" name="Shape 2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5" name="Shape 2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3" name="Shape 2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4" name="Shape 2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9" name="Shape 2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2" name="Shape 272"/>
        <p:cNvGrpSpPr/>
        <p:nvPr/>
      </p:nvGrpSpPr>
      <p:grpSpPr>
        <a:xfrm>
          <a:off y="0" x="0"/>
          <a:ext cy="0" cx="0"/>
          <a:chOff y="0" x="0"/>
          <a:chExt cy="0" cx="0"/>
        </a:xfrm>
      </p:grpSpPr>
      <p:sp>
        <p:nvSpPr>
          <p:cNvPr id="273" name="Shape 2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4" name="Shape 2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9" name="Shape 2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4" name="Shape 2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0" name="Shape 2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5" name="Shape 2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0" name="Shape 3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5" name="Shape 3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0" name="Shape 3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3" name="Shape 313"/>
        <p:cNvGrpSpPr/>
        <p:nvPr/>
      </p:nvGrpSpPr>
      <p:grpSpPr>
        <a:xfrm>
          <a:off y="0" x="0"/>
          <a:ext cy="0" cx="0"/>
          <a:chOff y="0" x="0"/>
          <a:chExt cy="0" cx="0"/>
        </a:xfrm>
      </p:grpSpPr>
      <p:sp>
        <p:nvSpPr>
          <p:cNvPr id="314" name="Shape 3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5" name="Shape 3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1" name="Shape 3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6" name="Shape 326"/>
        <p:cNvGrpSpPr/>
        <p:nvPr/>
      </p:nvGrpSpPr>
      <p:grpSpPr>
        <a:xfrm>
          <a:off y="0" x="0"/>
          <a:ext cy="0" cx="0"/>
          <a:chOff y="0" x="0"/>
          <a:chExt cy="0" cx="0"/>
        </a:xfrm>
      </p:grpSpPr>
      <p:sp>
        <p:nvSpPr>
          <p:cNvPr id="327" name="Shape 3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8" name="Shape 3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2" name="Shape 332"/>
        <p:cNvGrpSpPr/>
        <p:nvPr/>
      </p:nvGrpSpPr>
      <p:grpSpPr>
        <a:xfrm>
          <a:off y="0" x="0"/>
          <a:ext cy="0" cx="0"/>
          <a:chOff y="0" x="0"/>
          <a:chExt cy="0" cx="0"/>
        </a:xfrm>
      </p:grpSpPr>
      <p:sp>
        <p:nvSpPr>
          <p:cNvPr id="333" name="Shape 3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4" name="Shape 3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8" name="Shape 338"/>
        <p:cNvGrpSpPr/>
        <p:nvPr/>
      </p:nvGrpSpPr>
      <p:grpSpPr>
        <a:xfrm>
          <a:off y="0" x="0"/>
          <a:ext cy="0" cx="0"/>
          <a:chOff y="0" x="0"/>
          <a:chExt cy="0" cx="0"/>
        </a:xfrm>
      </p:grpSpPr>
      <p:sp>
        <p:nvSpPr>
          <p:cNvPr id="339" name="Shape 3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0" name="Shape 3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5" name="Shape 345"/>
        <p:cNvGrpSpPr/>
        <p:nvPr/>
      </p:nvGrpSpPr>
      <p:grpSpPr>
        <a:xfrm>
          <a:off y="0" x="0"/>
          <a:ext cy="0" cx="0"/>
          <a:chOff y="0" x="0"/>
          <a:chExt cy="0" cx="0"/>
        </a:xfrm>
      </p:grpSpPr>
      <p:sp>
        <p:nvSpPr>
          <p:cNvPr id="346" name="Shape 3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7" name="Shape 3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1" name="Shape 351"/>
        <p:cNvGrpSpPr/>
        <p:nvPr/>
      </p:nvGrpSpPr>
      <p:grpSpPr>
        <a:xfrm>
          <a:off y="0" x="0"/>
          <a:ext cy="0" cx="0"/>
          <a:chOff y="0" x="0"/>
          <a:chExt cy="0" cx="0"/>
        </a:xfrm>
      </p:grpSpPr>
      <p:sp>
        <p:nvSpPr>
          <p:cNvPr id="352" name="Shape 3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3" name="Shape 3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9" name="Shape 3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7" name="Shape 3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1" name="Shape 371"/>
        <p:cNvGrpSpPr/>
        <p:nvPr/>
      </p:nvGrpSpPr>
      <p:grpSpPr>
        <a:xfrm>
          <a:off y="0" x="0"/>
          <a:ext cy="0" cx="0"/>
          <a:chOff y="0" x="0"/>
          <a:chExt cy="0" cx="0"/>
        </a:xfrm>
      </p:grpSpPr>
      <p:sp>
        <p:nvSpPr>
          <p:cNvPr id="372" name="Shape 3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3" name="Shape 37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9" name="Shape 3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3" name="Shape 383"/>
        <p:cNvGrpSpPr/>
        <p:nvPr/>
      </p:nvGrpSpPr>
      <p:grpSpPr>
        <a:xfrm>
          <a:off y="0" x="0"/>
          <a:ext cy="0" cx="0"/>
          <a:chOff y="0" x="0"/>
          <a:chExt cy="0" cx="0"/>
        </a:xfrm>
      </p:grpSpPr>
      <p:sp>
        <p:nvSpPr>
          <p:cNvPr id="384" name="Shape 3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5" name="Shape 38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1" name="Shape 3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5" name="Shape 395"/>
        <p:cNvGrpSpPr/>
        <p:nvPr/>
      </p:nvGrpSpPr>
      <p:grpSpPr>
        <a:xfrm>
          <a:off y="0" x="0"/>
          <a:ext cy="0" cx="0"/>
          <a:chOff y="0" x="0"/>
          <a:chExt cy="0" cx="0"/>
        </a:xfrm>
      </p:grpSpPr>
      <p:sp>
        <p:nvSpPr>
          <p:cNvPr id="396" name="Shape 3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7" name="Shape 39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1" name="Shape 401"/>
        <p:cNvGrpSpPr/>
        <p:nvPr/>
      </p:nvGrpSpPr>
      <p:grpSpPr>
        <a:xfrm>
          <a:off y="0" x="0"/>
          <a:ext cy="0" cx="0"/>
          <a:chOff y="0" x="0"/>
          <a:chExt cy="0" cx="0"/>
        </a:xfrm>
      </p:grpSpPr>
      <p:sp>
        <p:nvSpPr>
          <p:cNvPr id="402" name="Shape 4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3" name="Shape 4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8" name="Shape 4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2" name="Shape 412"/>
        <p:cNvGrpSpPr/>
        <p:nvPr/>
      </p:nvGrpSpPr>
      <p:grpSpPr>
        <a:xfrm>
          <a:off y="0" x="0"/>
          <a:ext cy="0" cx="0"/>
          <a:chOff y="0" x="0"/>
          <a:chExt cy="0" cx="0"/>
        </a:xfrm>
      </p:grpSpPr>
      <p:sp>
        <p:nvSpPr>
          <p:cNvPr id="413" name="Shape 4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4" name="Shape 41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8" name="Shape 418"/>
        <p:cNvGrpSpPr/>
        <p:nvPr/>
      </p:nvGrpSpPr>
      <p:grpSpPr>
        <a:xfrm>
          <a:off y="0" x="0"/>
          <a:ext cy="0" cx="0"/>
          <a:chOff y="0" x="0"/>
          <a:chExt cy="0" cx="0"/>
        </a:xfrm>
      </p:grpSpPr>
      <p:sp>
        <p:nvSpPr>
          <p:cNvPr id="419" name="Shape 4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0" name="Shape 4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4" name="Shape 424"/>
        <p:cNvGrpSpPr/>
        <p:nvPr/>
      </p:nvGrpSpPr>
      <p:grpSpPr>
        <a:xfrm>
          <a:off y="0" x="0"/>
          <a:ext cy="0" cx="0"/>
          <a:chOff y="0" x="0"/>
          <a:chExt cy="0" cx="0"/>
        </a:xfrm>
      </p:grpSpPr>
      <p:sp>
        <p:nvSpPr>
          <p:cNvPr id="425" name="Shape 4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6" name="Shape 4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1" name="Shape 4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9" name="Shape 9"/>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00.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6.xml" Type="http://schemas.openxmlformats.org/officeDocument/2006/relationships/slideLayout" Id="rId1"/><Relationship Target="../media/image07.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6.xml" Type="http://schemas.openxmlformats.org/officeDocument/2006/relationships/slideLayout" Id="rId1"/><Relationship Target="http://youtube.com/v/ag7HkkEgQBE" Type="http://schemas.openxmlformats.org/officeDocument/2006/relationships/hyperlink" TargetMode="External" Id="rId4"/><Relationship Target="../media/image02.jpg" Type="http://schemas.openxmlformats.org/officeDocument/2006/relationships/image"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6.xml" Type="http://schemas.openxmlformats.org/officeDocument/2006/relationships/slideLayout" Id="rId1"/><Relationship Target="http://youtube.com/v/4ooi5Q-HFto" Type="http://schemas.openxmlformats.org/officeDocument/2006/relationships/hyperlink" TargetMode="External" Id="rId4"/><Relationship Target="../media/image01.jpg" Type="http://schemas.openxmlformats.org/officeDocument/2006/relationships/image"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6.xml" Type="http://schemas.openxmlformats.org/officeDocument/2006/relationships/slideLayout" Id="rId1"/><Relationship Target="http://youtube.com/v/T2CTspf_qaw" Type="http://schemas.openxmlformats.org/officeDocument/2006/relationships/hyperlink" TargetMode="External" Id="rId4"/><Relationship Target="../media/image03.jp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6.xml" Type="http://schemas.openxmlformats.org/officeDocument/2006/relationships/slideLayout" Id="rId1"/><Relationship Target="../media/image04.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6.xml" Type="http://schemas.openxmlformats.org/officeDocument/2006/relationships/slideLayout" Id="rId1"/><Relationship Target="../media/image14.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6.xml" Type="http://schemas.openxmlformats.org/officeDocument/2006/relationships/slideLayout" Id="rId1"/><Relationship Target="../media/image1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6.xml" Type="http://schemas.openxmlformats.org/officeDocument/2006/relationships/slideLayout" Id="rId1"/><Relationship Target="../media/image09.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6.xml" Type="http://schemas.openxmlformats.org/officeDocument/2006/relationships/slideLayout" Id="rId1"/><Relationship Target="../media/image05.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6.xml" Type="http://schemas.openxmlformats.org/officeDocument/2006/relationships/slideLayout" Id="rId1"/><Relationship Target="../media/image06.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6.xml" Type="http://schemas.openxmlformats.org/officeDocument/2006/relationships/slideLayout" Id="rId1"/><Relationship Target="../media/image1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6.xml" Type="http://schemas.openxmlformats.org/officeDocument/2006/relationships/slideLayout" Id="rId1"/><Relationship Target="../media/image16.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5.xml" Type="http://schemas.openxmlformats.org/officeDocument/2006/relationships/slideLayout" Id="rId1"/><Relationship Target="../media/image34.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6.xml" Type="http://schemas.openxmlformats.org/officeDocument/2006/relationships/slideLayout" Id="rId1"/><Relationship Target="../media/image26.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6.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6.xml" Type="http://schemas.openxmlformats.org/officeDocument/2006/relationships/slideLayout" Id="rId1"/><Relationship Target="../media/image2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6.xml" Type="http://schemas.openxmlformats.org/officeDocument/2006/relationships/slideLayout" Id="rId1"/><Relationship Target="../media/image15.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6.xml" Type="http://schemas.openxmlformats.org/officeDocument/2006/relationships/slideLayout" Id="rId1"/><Relationship Target="../media/image19.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6.xml" Type="http://schemas.openxmlformats.org/officeDocument/2006/relationships/slideLayout" Id="rId1"/><Relationship Target="../media/image24.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6.xml" Type="http://schemas.openxmlformats.org/officeDocument/2006/relationships/slideLayout" Id="rId1"/><Relationship Target="../media/image18.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6.xml" Type="http://schemas.openxmlformats.org/officeDocument/2006/relationships/slideLayout" Id="rId1"/><Relationship Target="../media/image29.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6.xml" Type="http://schemas.openxmlformats.org/officeDocument/2006/relationships/slideLayout" Id="rId1"/><Relationship Target="../media/image22.png" Type="http://schemas.openxmlformats.org/officeDocument/2006/relationships/image" Id="rId3"/></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6.xml" Type="http://schemas.openxmlformats.org/officeDocument/2006/relationships/slideLayout" Id="rId1"/><Relationship Target="../media/image25.pn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6.xml" Type="http://schemas.openxmlformats.org/officeDocument/2006/relationships/slideLayout" Id="rId1"/><Relationship Target="../media/image31.png" Type="http://schemas.openxmlformats.org/officeDocument/2006/relationships/image" Id="rId3"/></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6.xml" Type="http://schemas.openxmlformats.org/officeDocument/2006/relationships/slideLayout" Id="rId1"/><Relationship Target="../media/image30.png" Type="http://schemas.openxmlformats.org/officeDocument/2006/relationships/image" Id="rId3"/></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3"/></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4.xml" Type="http://schemas.openxmlformats.org/officeDocument/2006/relationships/slideLayout" Id="rId1"/><Relationship Target="../media/image35.jpg" Type="http://schemas.openxmlformats.org/officeDocument/2006/relationships/image" Id="rId3"/></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2.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2.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2.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2.xml" Type="http://schemas.openxmlformats.org/officeDocument/2006/relationships/slideLayout" Id="rId1"/><Relationship Target="../media/image33.jpg" Type="http://schemas.openxmlformats.org/officeDocument/2006/relationships/image" Id="rId4"/><Relationship Target="../media/image28.jpg" Type="http://schemas.openxmlformats.org/officeDocument/2006/relationships/image" Id="rId3"/></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4.xml" Type="http://schemas.openxmlformats.org/officeDocument/2006/relationships/slideLayout" Id="rId1"/><Relationship Target="../media/image32.jp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6.xml" Type="http://schemas.openxmlformats.org/officeDocument/2006/relationships/slideLayout" Id="rId1"/></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6.xml" Type="http://schemas.openxmlformats.org/officeDocument/2006/relationships/slideLayout" Id="rId1"/></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2.xml" Type="http://schemas.openxmlformats.org/officeDocument/2006/relationships/slideLayout" Id="rId1"/></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2.xml" Type="http://schemas.openxmlformats.org/officeDocument/2006/relationships/slideLayout" Id="rId1"/></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6.xml" Type="http://schemas.openxmlformats.org/officeDocument/2006/relationships/slideLayout" Id="rId1"/></Relationships>
</file>

<file path=ppt/slides/_rels/slide69.xml.rels><?xml version="1.0" encoding="UTF-8" standalone="yes"?><Relationships xmlns="http://schemas.openxmlformats.org/package/2006/relationships"><Relationship Target="../notesSlides/notesSlide69.xml" Type="http://schemas.openxmlformats.org/officeDocument/2006/relationships/notesSlide" Id="rId2"/><Relationship Target="../slideLayouts/slideLayout6.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s>
</file>

<file path=ppt/slides/_rels/slide70.xml.rels><?xml version="1.0" encoding="UTF-8" standalone="yes"?><Relationships xmlns="http://schemas.openxmlformats.org/package/2006/relationships"><Relationship Target="../notesSlides/notesSlide70.xml" Type="http://schemas.openxmlformats.org/officeDocument/2006/relationships/notesSlide" Id="rId2"/><Relationship Target="../slideLayouts/slideLayout2.xml" Type="http://schemas.openxmlformats.org/officeDocument/2006/relationships/slideLayout" Id="rId1"/></Relationships>
</file>

<file path=ppt/slides/_rels/slide71.xml.rels><?xml version="1.0" encoding="UTF-8" standalone="yes"?><Relationships xmlns="http://schemas.openxmlformats.org/package/2006/relationships"><Relationship Target="../notesSlides/notesSlide71.xml" Type="http://schemas.openxmlformats.org/officeDocument/2006/relationships/notesSlide" Id="rId2"/><Relationship Target="../slideLayouts/slideLayout2.xml" Type="http://schemas.openxmlformats.org/officeDocument/2006/relationships/slideLayout" Id="rId1"/></Relationships>
</file>

<file path=ppt/slides/_rels/slide72.xml.rels><?xml version="1.0" encoding="UTF-8" standalone="yes"?><Relationships xmlns="http://schemas.openxmlformats.org/package/2006/relationships"><Relationship Target="../notesSlides/notesSlide72.xml" Type="http://schemas.openxmlformats.org/officeDocument/2006/relationships/notesSlide" Id="rId2"/><Relationship Target="../slideLayouts/slideLayout5.xml" Type="http://schemas.openxmlformats.org/officeDocument/2006/relationships/slideLayout" Id="rId1"/><Relationship Target="../media/image36.png" Type="http://schemas.openxmlformats.org/officeDocument/2006/relationships/image" Id="rId3"/></Relationships>
</file>

<file path=ppt/slides/_rels/slide73.xml.rels><?xml version="1.0" encoding="UTF-8" standalone="yes"?><Relationships xmlns="http://schemas.openxmlformats.org/package/2006/relationships"><Relationship Target="../notesSlides/notesSlide73.xml" Type="http://schemas.openxmlformats.org/officeDocument/2006/relationships/notesSlide" Id="rId2"/><Relationship Target="../slideLayouts/slideLayout6.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Session 2</a:t>
            </a:r>
          </a:p>
        </p:txBody>
      </p:sp>
      <p:sp>
        <p:nvSpPr>
          <p:cNvPr id="24" name="Shape 24"/>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Methods and Materials for Teaching English Language Learners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Clr>
                <a:schemeClr val="dk1"/>
              </a:buClr>
              <a:buFont typeface="Arial"/>
              <a:buNone/>
            </a:pPr>
            <a:r>
              <a:t/>
            </a:r>
            <a:endParaRPr sz="1800"/>
          </a:p>
          <a:p>
            <a:pPr>
              <a:spcBef>
                <a:spcPts val="0"/>
              </a:spcBef>
              <a:buNone/>
            </a:pPr>
            <a:r>
              <a:t/>
            </a:r>
            <a:endParaRPr sz="1800"/>
          </a:p>
        </p:txBody>
      </p:sp>
      <p:sp>
        <p:nvSpPr>
          <p:cNvPr id="75" name="Shape 75"/>
          <p:cNvSpPr txBox="1"/>
          <p:nvPr>
            <p:ph type="title"/>
          </p:nvPr>
        </p:nvSpPr>
        <p:spPr>
          <a:xfrm>
            <a:off y="205960" x="457200"/>
            <a:ext cy="4359899" cx="8229600"/>
          </a:xfrm>
          <a:prstGeom prst="rect">
            <a:avLst/>
          </a:prstGeom>
          <a:noFill/>
          <a:ln>
            <a:noFill/>
          </a:ln>
        </p:spPr>
        <p:txBody>
          <a:bodyPr bIns="91425" rIns="91425" lIns="91425" tIns="91425" anchor="ctr" anchorCtr="0">
            <a:noAutofit/>
          </a:bodyPr>
          <a:lstStyle/>
          <a:p>
            <a:pPr rtl="0" lvl="0">
              <a:spcBef>
                <a:spcPts val="0"/>
              </a:spcBef>
              <a:buNone/>
            </a:pPr>
            <a:r>
              <a:rPr lang="en"/>
              <a:t>Second language learners will acquire academic English faster if their parents speak English at home.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b="1" sz="1800" lang="en"/>
              <a:t>FALSE.</a:t>
            </a:r>
            <a:r>
              <a:rPr sz="1800" lang="en"/>
              <a:t> Research shows that it is much better for parents to speak in native language to their children. This language will be richer and more complex. It doesn’t matter in what language basic concepts are developed. Children will eventually translate that learning to English. So if a child is being read to in native language, parents will spend more time discussing the story, and asking questions. Never instruct a parent to speak only English at home. If you were in Japan, would you be able to speak only Japanese to your own children after a few months?</a:t>
            </a:r>
          </a:p>
          <a:p>
            <a:pPr rtl="0" lvl="0">
              <a:spcBef>
                <a:spcPts val="0"/>
              </a:spcBef>
              <a:buClr>
                <a:schemeClr val="dk1"/>
              </a:buClr>
              <a:buFont typeface="Arial"/>
              <a:buNone/>
            </a:pPr>
            <a:r>
              <a:t/>
            </a:r>
            <a:endParaRPr sz="1800"/>
          </a:p>
          <a:p>
            <a:pPr rtl="0" lvl="0">
              <a:spcBef>
                <a:spcPts val="0"/>
              </a:spcBef>
              <a:buNone/>
            </a:pPr>
            <a:r>
              <a:t/>
            </a:r>
            <a:endParaRPr sz="1800"/>
          </a:p>
        </p:txBody>
      </p:sp>
      <p:sp>
        <p:nvSpPr>
          <p:cNvPr id="81" name="Shape 8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Second language learners will acquire academic English faster if their parents speak English at home.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Clr>
                <a:schemeClr val="dk1"/>
              </a:buClr>
              <a:buFont typeface="Arial"/>
              <a:buNone/>
            </a:pPr>
            <a:r>
              <a:t/>
            </a:r>
            <a:endParaRPr sz="1800"/>
          </a:p>
          <a:p>
            <a:pPr rtl="0" lvl="0">
              <a:spcBef>
                <a:spcPts val="0"/>
              </a:spcBef>
              <a:buClr>
                <a:schemeClr val="dk1"/>
              </a:buClr>
              <a:buFont typeface="Arial"/>
              <a:buNone/>
            </a:pPr>
            <a:r>
              <a:t/>
            </a:r>
            <a:endParaRPr sz="1800"/>
          </a:p>
          <a:p>
            <a:pPr>
              <a:spcBef>
                <a:spcPts val="0"/>
              </a:spcBef>
              <a:buNone/>
            </a:pPr>
            <a:r>
              <a:t/>
            </a:r>
            <a:endParaRPr sz="1800"/>
          </a:p>
        </p:txBody>
      </p:sp>
      <p:sp>
        <p:nvSpPr>
          <p:cNvPr id="87" name="Shape 87"/>
          <p:cNvSpPr txBox="1"/>
          <p:nvPr>
            <p:ph type="title"/>
          </p:nvPr>
        </p:nvSpPr>
        <p:spPr>
          <a:xfrm>
            <a:off y="205961" x="457200"/>
            <a:ext cy="4104899" cx="8229600"/>
          </a:xfrm>
          <a:prstGeom prst="rect">
            <a:avLst/>
          </a:prstGeom>
          <a:noFill/>
          <a:ln>
            <a:noFill/>
          </a:ln>
        </p:spPr>
        <p:txBody>
          <a:bodyPr bIns="91425" rIns="91425" lIns="91425" tIns="91425" anchor="ctr" anchorCtr="0">
            <a:noAutofit/>
          </a:bodyPr>
          <a:lstStyle/>
          <a:p>
            <a:pPr rtl="0" lvl="0">
              <a:spcBef>
                <a:spcPts val="0"/>
              </a:spcBef>
              <a:buNone/>
            </a:pPr>
            <a:r>
              <a:rPr lang="en"/>
              <a:t>The more time students spend soaking up English in the mainstream classroom, the more quickly they will learn the language.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b="1" sz="1800" lang="en"/>
              <a:t>FALSE.</a:t>
            </a:r>
            <a:r>
              <a:rPr sz="1800" lang="en"/>
              <a:t> Children need comprehensible input. Imagine that you </a:t>
            </a:r>
          </a:p>
          <a:p>
            <a:pPr rtl="0" lvl="0">
              <a:spcBef>
                <a:spcPts val="0"/>
              </a:spcBef>
              <a:buClr>
                <a:schemeClr val="dk1"/>
              </a:buClr>
              <a:buSzPct val="61111"/>
              <a:buFont typeface="Arial"/>
              <a:buNone/>
            </a:pPr>
            <a:r>
              <a:rPr sz="1800" lang="en"/>
              <a:t>are sitting in a room of Japanese speakers. You have no idea what they </a:t>
            </a:r>
          </a:p>
          <a:p>
            <a:pPr rtl="0" lvl="0">
              <a:spcBef>
                <a:spcPts val="0"/>
              </a:spcBef>
              <a:buClr>
                <a:schemeClr val="dk1"/>
              </a:buClr>
              <a:buSzPct val="61111"/>
              <a:buFont typeface="Arial"/>
              <a:buNone/>
            </a:pPr>
            <a:r>
              <a:rPr sz="1800" lang="en"/>
              <a:t>are talking about. You could sit there for a long time and learn very little </a:t>
            </a:r>
          </a:p>
          <a:p>
            <a:pPr rtl="0" lvl="0">
              <a:spcBef>
                <a:spcPts val="0"/>
              </a:spcBef>
              <a:buClr>
                <a:schemeClr val="dk1"/>
              </a:buClr>
              <a:buSzPct val="61111"/>
              <a:buFont typeface="Arial"/>
              <a:buNone/>
            </a:pPr>
            <a:r>
              <a:rPr sz="1800" lang="en"/>
              <a:t>unless someone helped make that input comprehensible. Language is not </a:t>
            </a:r>
          </a:p>
          <a:p>
            <a:pPr rtl="0" lvl="0">
              <a:spcBef>
                <a:spcPts val="0"/>
              </a:spcBef>
              <a:buClr>
                <a:schemeClr val="dk1"/>
              </a:buClr>
              <a:buSzPct val="61111"/>
              <a:buFont typeface="Arial"/>
              <a:buNone/>
            </a:pPr>
            <a:r>
              <a:rPr sz="1800" lang="en"/>
              <a:t>“soaked up.”</a:t>
            </a:r>
          </a:p>
          <a:p>
            <a:pPr rtl="0" lvl="0">
              <a:spcBef>
                <a:spcPts val="0"/>
              </a:spcBef>
              <a:buClr>
                <a:schemeClr val="dk1"/>
              </a:buClr>
              <a:buFont typeface="Arial"/>
              <a:buNone/>
            </a:pPr>
            <a:r>
              <a:t/>
            </a:r>
            <a:endParaRPr sz="1800"/>
          </a:p>
          <a:p>
            <a:pPr rtl="0" lvl="0">
              <a:spcBef>
                <a:spcPts val="0"/>
              </a:spcBef>
              <a:buNone/>
            </a:pPr>
            <a:r>
              <a:t/>
            </a:r>
            <a:endParaRPr sz="1800"/>
          </a:p>
        </p:txBody>
      </p:sp>
      <p:sp>
        <p:nvSpPr>
          <p:cNvPr id="93" name="Shape 9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The more time students spend soaking up English in the mainstream classroom, the more quickly they will learn the language.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Clr>
                <a:schemeClr val="dk1"/>
              </a:buClr>
              <a:buFont typeface="Arial"/>
              <a:buNone/>
            </a:pPr>
            <a:r>
              <a:t/>
            </a:r>
            <a:endParaRPr sz="1800"/>
          </a:p>
          <a:p>
            <a:pPr>
              <a:spcBef>
                <a:spcPts val="0"/>
              </a:spcBef>
              <a:buNone/>
            </a:pPr>
            <a:r>
              <a:t/>
            </a:r>
            <a:endParaRPr sz="1800"/>
          </a:p>
        </p:txBody>
      </p:sp>
      <p:sp>
        <p:nvSpPr>
          <p:cNvPr id="99" name="Shape 99"/>
          <p:cNvSpPr txBox="1"/>
          <p:nvPr>
            <p:ph type="title"/>
          </p:nvPr>
        </p:nvSpPr>
        <p:spPr>
          <a:xfrm>
            <a:off y="205962" x="457200"/>
            <a:ext cy="4037700" cx="8229600"/>
          </a:xfrm>
          <a:prstGeom prst="rect">
            <a:avLst/>
          </a:prstGeom>
          <a:noFill/>
          <a:ln>
            <a:noFill/>
          </a:ln>
        </p:spPr>
        <p:txBody>
          <a:bodyPr bIns="91425" rIns="91425" lIns="91425" tIns="91425" anchor="ctr" anchorCtr="0">
            <a:noAutofit/>
          </a:bodyPr>
          <a:lstStyle/>
          <a:p>
            <a:pPr rtl="0" lvl="0">
              <a:spcBef>
                <a:spcPts val="0"/>
              </a:spcBef>
              <a:buNone/>
            </a:pPr>
            <a:r>
              <a:rPr lang="en"/>
              <a:t>Once students can speak English, they are ready to undertake the academic tasks of the mainstream classroom.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b="1" sz="1800" lang="en"/>
              <a:t>FALSE. </a:t>
            </a:r>
            <a:r>
              <a:rPr sz="1800" lang="en"/>
              <a:t>Children can speak and socialize way before they can use language for academic purposes. BICS (Basic Interpersonal Communication Skills) are acquired first. This is social language such as the language needed to interact on the playground and in the classroom. It usually takes students from 1-3 years to completely develop this social language. Then children will develop CALP (Cognitive Academic Language Proficiency) skills. This is the language needed to undertake academic tasks in the mainstream classroom. It includes content-specific vocabulary. It usually takes students from 3 to 7 years or longer to develop CALP. </a:t>
            </a:r>
          </a:p>
          <a:p>
            <a:pPr rtl="0" lvl="0">
              <a:spcBef>
                <a:spcPts val="0"/>
              </a:spcBef>
              <a:buClr>
                <a:schemeClr val="dk1"/>
              </a:buClr>
              <a:buFont typeface="Arial"/>
              <a:buNone/>
            </a:pPr>
            <a:r>
              <a:t/>
            </a:r>
            <a:endParaRPr sz="1800"/>
          </a:p>
          <a:p>
            <a:pPr rtl="0" lvl="0">
              <a:spcBef>
                <a:spcPts val="0"/>
              </a:spcBef>
              <a:buNone/>
            </a:pPr>
            <a:r>
              <a:t/>
            </a:r>
            <a:endParaRPr sz="1800"/>
          </a:p>
        </p:txBody>
      </p:sp>
      <p:sp>
        <p:nvSpPr>
          <p:cNvPr id="105" name="Shape 105"/>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Once students can speak English, they are ready to undertake the academic tasks of the mainstream classroom.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Clr>
                <a:schemeClr val="dk1"/>
              </a:buClr>
              <a:buFont typeface="Arial"/>
              <a:buNone/>
            </a:pPr>
            <a:r>
              <a:t/>
            </a:r>
            <a:endParaRPr sz="1800"/>
          </a:p>
          <a:p>
            <a:pPr>
              <a:spcBef>
                <a:spcPts val="0"/>
              </a:spcBef>
              <a:buNone/>
            </a:pPr>
            <a:r>
              <a:t/>
            </a:r>
            <a:endParaRPr sz="1800"/>
          </a:p>
        </p:txBody>
      </p:sp>
      <p:sp>
        <p:nvSpPr>
          <p:cNvPr id="111" name="Shape 111"/>
          <p:cNvSpPr txBox="1"/>
          <p:nvPr>
            <p:ph type="title"/>
          </p:nvPr>
        </p:nvSpPr>
        <p:spPr>
          <a:xfrm>
            <a:off y="205960" x="457200"/>
            <a:ext cy="4306500" cx="8229600"/>
          </a:xfrm>
          <a:prstGeom prst="rect">
            <a:avLst/>
          </a:prstGeom>
          <a:noFill/>
          <a:ln>
            <a:noFill/>
          </a:ln>
        </p:spPr>
        <p:txBody>
          <a:bodyPr bIns="91425" rIns="91425" lIns="91425" tIns="91425" anchor="ctr" anchorCtr="0">
            <a:noAutofit/>
          </a:bodyPr>
          <a:lstStyle/>
          <a:p>
            <a:pPr rtl="0" lvl="0">
              <a:spcBef>
                <a:spcPts val="0"/>
              </a:spcBef>
              <a:buNone/>
            </a:pPr>
            <a:r>
              <a:rPr lang="en"/>
              <a:t>Cognitive and academic development in native language has an important and positive effect on second language acquisition.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b="1" sz="1800" lang="en"/>
              <a:t>TRUE. </a:t>
            </a:r>
            <a:r>
              <a:rPr sz="1800" lang="en"/>
              <a:t> In the Collier/Thomas examination of large data sets across many different research sites, they found that t</a:t>
            </a:r>
            <a:r>
              <a:rPr b="1" sz="1800" lang="en"/>
              <a:t>he most significant student background variable is the amount of formal schooling students have received in their first language. </a:t>
            </a:r>
            <a:r>
              <a:rPr sz="1800" lang="en"/>
              <a:t>Across all program treatments, we have found that non-native speakers being schooled in a second language for part or all of the school day typically do reasonably well in the early years of schooling (kindergarten through second or third grade). But from fourth grade on through middle school and high school, when the academic and cognitive demands of the curriculum increase rapidly with each succeeding year, </a:t>
            </a:r>
            <a:r>
              <a:rPr b="1" sz="1800" lang="en"/>
              <a:t>students with little or no academic and cognitive development in their first language do less and less well as they move into the upper grades. </a:t>
            </a:r>
          </a:p>
          <a:p>
            <a:pPr rtl="0" lvl="0">
              <a:spcBef>
                <a:spcPts val="0"/>
              </a:spcBef>
              <a:buClr>
                <a:schemeClr val="dk1"/>
              </a:buClr>
              <a:buFont typeface="Arial"/>
              <a:buNone/>
            </a:pPr>
            <a:r>
              <a:t/>
            </a:r>
            <a:endParaRPr sz="1800"/>
          </a:p>
          <a:p>
            <a:pPr rtl="0" lvl="0">
              <a:spcBef>
                <a:spcPts val="0"/>
              </a:spcBef>
              <a:buNone/>
            </a:pPr>
            <a:r>
              <a:t/>
            </a:r>
            <a:endParaRPr sz="1800"/>
          </a:p>
        </p:txBody>
      </p:sp>
      <p:sp>
        <p:nvSpPr>
          <p:cNvPr id="117" name="Shape 11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Cognitive and academic development in native language has an important and positive effect on second language acquisition.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type="title"/>
          </p:nvPr>
        </p:nvSpPr>
        <p:spPr>
          <a:xfrm>
            <a:off y="205961" x="457200"/>
            <a:ext cy="4131900" cx="8229600"/>
          </a:xfrm>
          <a:prstGeom prst="rect">
            <a:avLst/>
          </a:prstGeom>
          <a:noFill/>
          <a:ln>
            <a:noFill/>
          </a:ln>
        </p:spPr>
        <p:txBody>
          <a:bodyPr bIns="91425" rIns="91425" lIns="91425" tIns="91425" anchor="ctr" anchorCtr="0">
            <a:noAutofit/>
          </a:bodyPr>
          <a:lstStyle/>
          <a:p>
            <a:pPr rtl="0" lvl="0">
              <a:spcBef>
                <a:spcPts val="0"/>
              </a:spcBef>
              <a:buNone/>
            </a:pPr>
            <a:r>
              <a:rPr lang="en"/>
              <a:t>The culture of students doesn’t affect how long it takes them to acquire English. All students learn language the same way.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The culture of students doesn’t affect how long it takes them to acquire English. All students learn language the same way. </a:t>
            </a:r>
          </a:p>
        </p:txBody>
      </p:sp>
      <p:sp>
        <p:nvSpPr>
          <p:cNvPr id="128" name="Shape 12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b="1" sz="1800" lang="en"/>
              <a:t>FALSE.</a:t>
            </a:r>
            <a:r>
              <a:rPr sz="1800" lang="en"/>
              <a:t> Culture can affect how long it takes children learn English. Do your students come from a modern industrialized countries or a rural agricultural societies? Do your students come from language backgrounds using a different writing system? These factors will affect how long it takes them to learn English. Previous schooling and school expectations will also affect language learning. Also, the more culture shock experience</a:t>
            </a:r>
          </a:p>
          <a:p>
            <a:pPr rtl="0" lvl="0">
              <a:spcBef>
                <a:spcPts val="0"/>
              </a:spcBef>
              <a:buNone/>
            </a:pPr>
            <a:r>
              <a:t/>
            </a: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nvSpPr>
        <p:spPr>
          <a:xfrm>
            <a:off y="1163875" x="1084200"/>
            <a:ext cy="2194500" cx="6975600"/>
          </a:xfrm>
          <a:prstGeom prst="rect">
            <a:avLst/>
          </a:prstGeom>
          <a:noFill/>
          <a:ln>
            <a:noFill/>
          </a:ln>
        </p:spPr>
        <p:txBody>
          <a:bodyPr bIns="91425" rIns="91425" lIns="91425" tIns="91425" anchor="t" anchorCtr="0">
            <a:noAutofit/>
          </a:bodyPr>
          <a:lstStyle/>
          <a:p>
            <a:pPr algn="ctr" rtl="0" lvl="0">
              <a:spcBef>
                <a:spcPts val="0"/>
              </a:spcBef>
              <a:buNone/>
            </a:pPr>
            <a:r>
              <a:rPr sz="4800" lang="en">
                <a:solidFill>
                  <a:schemeClr val="dk1"/>
                </a:solidFill>
              </a:rPr>
              <a:t>Myths </a:t>
            </a:r>
          </a:p>
          <a:p>
            <a:pPr algn="ctr" rtl="0" lvl="0">
              <a:spcBef>
                <a:spcPts val="0"/>
              </a:spcBef>
              <a:buClr>
                <a:schemeClr val="dk1"/>
              </a:buClr>
              <a:buSzPct val="25000"/>
              <a:buFont typeface="Arial"/>
              <a:buNone/>
            </a:pPr>
            <a:r>
              <a:rPr sz="4800" lang="en">
                <a:solidFill>
                  <a:schemeClr val="dk1"/>
                </a:solidFill>
              </a:rPr>
              <a:t>of Second Language Acquisition</a:t>
            </a:r>
          </a:p>
          <a:p>
            <a:pPr>
              <a:spcBef>
                <a:spcPts val="0"/>
              </a:spcBef>
              <a:buNone/>
            </a:pPr>
            <a:r>
              <a:t/>
            </a:r>
            <a:endParaRPr/>
          </a:p>
        </p:txBody>
      </p:sp>
      <p:pic>
        <p:nvPicPr>
          <p:cNvPr id="30" name="Shape 30"/>
          <p:cNvPicPr preferRelativeResize="0"/>
          <p:nvPr/>
        </p:nvPicPr>
        <p:blipFill>
          <a:blip r:embed="rId3">
            <a:alphaModFix/>
          </a:blip>
          <a:stretch>
            <a:fillRect/>
          </a:stretch>
        </p:blipFill>
        <p:spPr>
          <a:xfrm>
            <a:off y="247762" x="562362"/>
            <a:ext cy="1571625" cx="2905125"/>
          </a:xfrm>
          <a:prstGeom prst="rect">
            <a:avLst/>
          </a:prstGeom>
          <a:noFill/>
          <a:ln>
            <a:noFill/>
          </a:ln>
        </p:spPr>
      </p:pic>
      <p:sp>
        <p:nvSpPr>
          <p:cNvPr id="31" name="Shape 31"/>
          <p:cNvSpPr txBox="1"/>
          <p:nvPr/>
        </p:nvSpPr>
        <p:spPr>
          <a:xfrm>
            <a:off y="4054050" x="420325"/>
            <a:ext cy="930600" cx="8288399"/>
          </a:xfrm>
          <a:prstGeom prst="rect">
            <a:avLst/>
          </a:prstGeom>
          <a:noFill/>
          <a:ln>
            <a:noFill/>
          </a:ln>
        </p:spPr>
        <p:txBody>
          <a:bodyPr bIns="91425" rIns="91425" lIns="91425" tIns="91425" anchor="t" anchorCtr="0">
            <a:noAutofit/>
          </a:bodyPr>
          <a:lstStyle/>
          <a:p>
            <a:pPr>
              <a:spcBef>
                <a:spcPts val="0"/>
              </a:spcBef>
              <a:buNone/>
            </a:pPr>
            <a:r>
              <a:rPr sz="1800" lang="en" i="1"/>
              <a:t>Take the test.  Answer to the best of your ability.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nvSpPr>
        <p:spPr>
          <a:xfrm>
            <a:off y="468325" x="684850"/>
            <a:ext cy="4301099" cx="8033700"/>
          </a:xfrm>
          <a:prstGeom prst="rect">
            <a:avLst/>
          </a:prstGeom>
          <a:noFill/>
          <a:ln>
            <a:noFill/>
          </a:ln>
        </p:spPr>
        <p:txBody>
          <a:bodyPr bIns="91425" rIns="91425" lIns="91425" tIns="91425" anchor="ctr" anchorCtr="0">
            <a:noAutofit/>
          </a:bodyPr>
          <a:lstStyle/>
          <a:p>
            <a:pPr algn="ctr">
              <a:spcBef>
                <a:spcPts val="0"/>
              </a:spcBef>
              <a:buNone/>
            </a:pPr>
            <a:r>
              <a:rPr sz="4800" lang="en"/>
              <a:t>Chapter 1 and 2 Vocabulary/Picture Sort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39" name="Shape 13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40" name="Shape 140"/>
          <p:cNvPicPr preferRelativeResize="0"/>
          <p:nvPr/>
        </p:nvPicPr>
        <p:blipFill>
          <a:blip r:embed="rId3">
            <a:alphaModFix/>
          </a:blip>
          <a:stretch>
            <a:fillRect/>
          </a:stretch>
        </p:blipFill>
        <p:spPr>
          <a:xfrm>
            <a:off y="-99950" x="0"/>
            <a:ext cy="5243449" cx="9144001"/>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pic>
        <p:nvPicPr>
          <p:cNvPr id="145" name="Shape 145"/>
          <p:cNvPicPr preferRelativeResize="0"/>
          <p:nvPr/>
        </p:nvPicPr>
        <p:blipFill>
          <a:blip r:embed="rId3">
            <a:alphaModFix/>
          </a:blip>
          <a:stretch>
            <a:fillRect/>
          </a:stretch>
        </p:blipFill>
        <p:spPr>
          <a:xfrm>
            <a:off y="0" x="0"/>
            <a:ext cy="5143499" cx="91439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a:hlinkClick r:id="rId4"/>
          </p:cNvPr>
          <p:cNvSpPr/>
          <p:nvPr/>
        </p:nvSpPr>
        <p:spPr>
          <a:xfrm>
            <a:off y="0" x="1143000"/>
            <a:ext cy="5143500" cx="6858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a:hlinkClick r:id="rId4"/>
          </p:cNvPr>
          <p:cNvSpPr/>
          <p:nvPr/>
        </p:nvSpPr>
        <p:spPr>
          <a:xfrm>
            <a:off y="0" x="1143000"/>
            <a:ext cy="5143500" cx="6858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pic>
        <p:nvPicPr>
          <p:cNvPr id="160" name="Shape 160"/>
          <p:cNvPicPr preferRelativeResize="0"/>
          <p:nvPr/>
        </p:nvPicPr>
        <p:blipFill rotWithShape="1">
          <a:blip r:embed="rId3">
            <a:alphaModFix/>
          </a:blip>
          <a:srcRect t="0" b="0" r="-880" l="880"/>
          <a:stretch/>
        </p:blipFill>
        <p:spPr>
          <a:xfrm>
            <a:off y="0" x="0"/>
            <a:ext cy="5143500" cx="91440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a:hlinkClick r:id="rId4"/>
          </p:cNvPr>
          <p:cNvSpPr/>
          <p:nvPr/>
        </p:nvSpPr>
        <p:spPr>
          <a:xfrm>
            <a:off y="0" x="1143000"/>
            <a:ext cy="5143500" cx="6858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pic>
        <p:nvPicPr>
          <p:cNvPr id="170" name="Shape 170"/>
          <p:cNvPicPr preferRelativeResize="0"/>
          <p:nvPr/>
        </p:nvPicPr>
        <p:blipFill>
          <a:blip r:embed="rId3">
            <a:alphaModFix/>
          </a:blip>
          <a:stretch>
            <a:fillRect/>
          </a:stretch>
        </p:blipFill>
        <p:spPr>
          <a:xfrm>
            <a:off y="-168524" x="0"/>
            <a:ext cy="5359050" cx="91985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pic>
        <p:nvPicPr>
          <p:cNvPr id="175" name="Shape 175"/>
          <p:cNvPicPr preferRelativeResize="0"/>
          <p:nvPr/>
        </p:nvPicPr>
        <p:blipFill>
          <a:blip r:embed="rId3">
            <a:alphaModFix/>
          </a:blip>
          <a:stretch>
            <a:fillRect/>
          </a:stretch>
        </p:blipFill>
        <p:spPr>
          <a:xfrm>
            <a:off y="-70550" x="0"/>
            <a:ext cy="5214049" cx="91439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None/>
            </a:pPr>
            <a:r>
              <a:t/>
            </a:r>
            <a:endParaRPr sz="1800"/>
          </a:p>
          <a:p>
            <a:pPr rtl="0" lvl="0">
              <a:spcBef>
                <a:spcPts val="0"/>
              </a:spcBef>
              <a:buClr>
                <a:schemeClr val="dk1"/>
              </a:buClr>
              <a:buFont typeface="Arial"/>
              <a:buNone/>
            </a:pPr>
            <a:r>
              <a:t/>
            </a:r>
            <a:endParaRPr sz="1800"/>
          </a:p>
          <a:p>
            <a:pPr>
              <a:spcBef>
                <a:spcPts val="0"/>
              </a:spcBef>
              <a:buNone/>
            </a:pPr>
            <a:r>
              <a:t/>
            </a:r>
            <a:endParaRPr sz="1800"/>
          </a:p>
        </p:txBody>
      </p:sp>
      <p:pic>
        <p:nvPicPr>
          <p:cNvPr id="181" name="Shape 181"/>
          <p:cNvPicPr preferRelativeResize="0"/>
          <p:nvPr/>
        </p:nvPicPr>
        <p:blipFill>
          <a:blip r:embed="rId3">
            <a:alphaModFix/>
          </a:blip>
          <a:stretch>
            <a:fillRect/>
          </a:stretch>
        </p:blipFill>
        <p:spPr>
          <a:xfrm>
            <a:off y="-168525" x="0"/>
            <a:ext cy="5312024" cx="9144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152238" x="457200"/>
            <a:ext cy="3725699" cx="8229600"/>
          </a:xfrm>
          <a:prstGeom prst="rect">
            <a:avLst/>
          </a:prstGeom>
          <a:noFill/>
          <a:ln>
            <a:noFill/>
          </a:ln>
        </p:spPr>
        <p:txBody>
          <a:bodyPr bIns="91425" rIns="91425" lIns="91425" tIns="91425" anchor="b" anchorCtr="0">
            <a:noAutofit/>
          </a:bodyPr>
          <a:lstStyle/>
          <a:p>
            <a:pPr rtl="0" lvl="0">
              <a:spcBef>
                <a:spcPts val="600"/>
              </a:spcBef>
              <a:buNone/>
            </a:pPr>
            <a:r>
              <a:rPr sz="4800" lang="en"/>
              <a:t>Adults learn second languages more easily than young children.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pic>
        <p:nvPicPr>
          <p:cNvPr id="186" name="Shape 186"/>
          <p:cNvPicPr preferRelativeResize="0"/>
          <p:nvPr/>
        </p:nvPicPr>
        <p:blipFill>
          <a:blip r:embed="rId3">
            <a:alphaModFix/>
          </a:blip>
          <a:stretch>
            <a:fillRect/>
          </a:stretch>
        </p:blipFill>
        <p:spPr>
          <a:xfrm>
            <a:off y="0" x="847796"/>
            <a:ext cy="5143500" cx="7448408"/>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pic>
        <p:nvPicPr>
          <p:cNvPr id="191" name="Shape 191"/>
          <p:cNvPicPr preferRelativeResize="0"/>
          <p:nvPr/>
        </p:nvPicPr>
        <p:blipFill>
          <a:blip r:embed="rId3">
            <a:alphaModFix/>
          </a:blip>
          <a:stretch>
            <a:fillRect/>
          </a:stretch>
        </p:blipFill>
        <p:spPr>
          <a:xfrm>
            <a:off y="0" x="861200"/>
            <a:ext cy="5143500" cx="75339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pic>
        <p:nvPicPr>
          <p:cNvPr id="196" name="Shape 196"/>
          <p:cNvPicPr preferRelativeResize="0"/>
          <p:nvPr/>
        </p:nvPicPr>
        <p:blipFill>
          <a:blip r:embed="rId3">
            <a:alphaModFix/>
          </a:blip>
          <a:stretch>
            <a:fillRect/>
          </a:stretch>
        </p:blipFill>
        <p:spPr>
          <a:xfrm>
            <a:off y="0" x="822979"/>
            <a:ext cy="5143500" cx="7498042"/>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pic>
        <p:nvPicPr>
          <p:cNvPr id="201" name="Shape 201"/>
          <p:cNvPicPr preferRelativeResize="0"/>
          <p:nvPr/>
        </p:nvPicPr>
        <p:blipFill>
          <a:blip r:embed="rId3">
            <a:alphaModFix/>
          </a:blip>
          <a:stretch>
            <a:fillRect/>
          </a:stretch>
        </p:blipFill>
        <p:spPr>
          <a:xfrm>
            <a:off y="0" x="821349"/>
            <a:ext cy="5143499" cx="750130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pic>
        <p:nvPicPr>
          <p:cNvPr id="206" name="Shape 206"/>
          <p:cNvPicPr preferRelativeResize="0"/>
          <p:nvPr/>
        </p:nvPicPr>
        <p:blipFill>
          <a:blip r:embed="rId3">
            <a:alphaModFix/>
          </a:blip>
          <a:stretch>
            <a:fillRect/>
          </a:stretch>
        </p:blipFill>
        <p:spPr>
          <a:xfrm>
            <a:off y="0" x="834448"/>
            <a:ext cy="5143499" cx="7475103"/>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y="0" x="0"/>
          <a:ext cy="0" cx="0"/>
          <a:chOff y="0" x="0"/>
          <a:chExt cy="0" cx="0"/>
        </a:xfrm>
      </p:grpSpPr>
      <p:pic>
        <p:nvPicPr>
          <p:cNvPr id="211" name="Shape 211"/>
          <p:cNvPicPr preferRelativeResize="0"/>
          <p:nvPr/>
        </p:nvPicPr>
        <p:blipFill>
          <a:blip r:embed="rId3">
            <a:alphaModFix/>
          </a:blip>
          <a:stretch>
            <a:fillRect/>
          </a:stretch>
        </p:blipFill>
        <p:spPr>
          <a:xfrm>
            <a:off y="0" x="840355"/>
            <a:ext cy="5143500" cx="7463288"/>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pic>
        <p:nvPicPr>
          <p:cNvPr id="216" name="Shape 216"/>
          <p:cNvPicPr preferRelativeResize="0"/>
          <p:nvPr/>
        </p:nvPicPr>
        <p:blipFill>
          <a:blip r:embed="rId3">
            <a:alphaModFix/>
          </a:blip>
          <a:stretch>
            <a:fillRect/>
          </a:stretch>
        </p:blipFill>
        <p:spPr>
          <a:xfrm>
            <a:off y="0" x="869767"/>
            <a:ext cy="5143499" cx="7404464"/>
          </a:xfrm>
          <a:prstGeom prst="rect">
            <a:avLst/>
          </a:prstGeom>
          <a:noFill/>
          <a:ln>
            <a:noFill/>
          </a:ln>
        </p:spPr>
      </p:pic>
      <p:sp>
        <p:nvSpPr>
          <p:cNvPr id="217" name="Shape 217"/>
          <p:cNvSpPr txBox="1"/>
          <p:nvPr>
            <p:ph idx="1" type="body"/>
          </p:nvPr>
        </p:nvSpPr>
        <p:spPr>
          <a:xfrm>
            <a:off y="4406309" x="869775"/>
            <a:ext cy="519599" cx="8229600"/>
          </a:xfrm>
          <a:prstGeom prst="rect">
            <a:avLst/>
          </a:prstGeom>
        </p:spPr>
        <p:txBody>
          <a:bodyPr bIns="91425" rIns="91425" lIns="91425" tIns="91425" anchor="t" anchorCtr="0">
            <a:noAutofit/>
          </a:bodyPr>
          <a:lstStyle/>
          <a:p>
            <a:pPr>
              <a:spcBef>
                <a:spcPts val="0"/>
              </a:spcBef>
              <a:buNone/>
            </a:pPr>
            <a:r>
              <a:rPr b="1" lang="en"/>
              <a:t>FIRST IMPRESSIONS?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pic>
        <p:nvPicPr>
          <p:cNvPr id="222" name="Shape 222"/>
          <p:cNvPicPr preferRelativeResize="0"/>
          <p:nvPr/>
        </p:nvPicPr>
        <p:blipFill>
          <a:blip r:embed="rId3">
            <a:alphaModFix/>
          </a:blip>
          <a:stretch>
            <a:fillRect/>
          </a:stretch>
        </p:blipFill>
        <p:spPr>
          <a:xfrm>
            <a:off y="0" x="868057"/>
            <a:ext cy="5143500" cx="740788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nvSpPr>
        <p:spPr>
          <a:xfrm>
            <a:off y="33300" x="43650"/>
            <a:ext cy="5076899" cx="9056699"/>
          </a:xfrm>
          <a:prstGeom prst="rect">
            <a:avLst/>
          </a:prstGeom>
          <a:noFill/>
          <a:ln>
            <a:noFill/>
          </a:ln>
        </p:spPr>
        <p:txBody>
          <a:bodyPr bIns="91425" rIns="91425" lIns="91425" tIns="91425" anchor="t" anchorCtr="0">
            <a:noAutofit/>
          </a:bodyPr>
          <a:lstStyle/>
          <a:p>
            <a:pPr rtl="0" lvl="0">
              <a:spcBef>
                <a:spcPts val="0"/>
              </a:spcBef>
              <a:buNone/>
            </a:pPr>
            <a:r>
              <a:rPr sz="1800" lang="en"/>
              <a:t>1.  On this island there are many beautiful things</a:t>
            </a:r>
          </a:p>
          <a:p>
            <a:pPr rtl="0" lvl="0">
              <a:spcBef>
                <a:spcPts val="0"/>
              </a:spcBef>
              <a:buClr>
                <a:schemeClr val="dk1"/>
              </a:buClr>
              <a:buFont typeface="Arial"/>
              <a:buNone/>
            </a:pPr>
            <a:r>
              <a:t/>
            </a:r>
            <a:endParaRPr sz="1800"/>
          </a:p>
          <a:p>
            <a:pPr rtl="0" lvl="0">
              <a:spcBef>
                <a:spcPts val="0"/>
              </a:spcBef>
              <a:buNone/>
            </a:pPr>
            <a:r>
              <a:rPr sz="1800" lang="en"/>
              <a:t>2.  This island reminds me of that of New York’s</a:t>
            </a:r>
          </a:p>
          <a:p>
            <a:pPr rtl="0" lvl="0">
              <a:spcBef>
                <a:spcPts val="0"/>
              </a:spcBef>
              <a:buClr>
                <a:schemeClr val="dk1"/>
              </a:buClr>
              <a:buFont typeface="Arial"/>
              <a:buNone/>
            </a:pPr>
            <a:r>
              <a:t/>
            </a:r>
            <a:endParaRPr sz="1800"/>
          </a:p>
          <a:p>
            <a:pPr rtl="0" lvl="0">
              <a:spcBef>
                <a:spcPts val="0"/>
              </a:spcBef>
              <a:buNone/>
            </a:pPr>
            <a:r>
              <a:rPr sz="1800" lang="en"/>
              <a:t>3. It is beautiful because of its beaches and palm trees that can be found along its shore</a:t>
            </a:r>
          </a:p>
          <a:p>
            <a:pPr rtl="0" lvl="0">
              <a:spcBef>
                <a:spcPts val="0"/>
              </a:spcBef>
              <a:buNone/>
            </a:pPr>
            <a:r>
              <a:t/>
            </a:r>
            <a:endParaRPr sz="1800"/>
          </a:p>
          <a:p>
            <a:pPr rtl="0" lvl="0">
              <a:spcBef>
                <a:spcPts val="0"/>
              </a:spcBef>
              <a:buNone/>
            </a:pPr>
            <a:r>
              <a:rPr sz="1800" lang="en"/>
              <a:t>4. I would love to spend my life on an island like this one with much silence, without automobiles, without the zooming of cars…only to observe the silence</a:t>
            </a:r>
          </a:p>
          <a:p>
            <a:pPr rtl="0" lvl="0">
              <a:spcBef>
                <a:spcPts val="0"/>
              </a:spcBef>
              <a:buNone/>
            </a:pPr>
            <a:r>
              <a:t/>
            </a:r>
            <a:endParaRPr sz="1800"/>
          </a:p>
          <a:p>
            <a:pPr rtl="0" lvl="0">
              <a:spcBef>
                <a:spcPts val="0"/>
              </a:spcBef>
              <a:buNone/>
            </a:pPr>
            <a:r>
              <a:rPr sz="1800" lang="en"/>
              <a:t>5. And in the morning watch the sun as it rises at dawn</a:t>
            </a:r>
          </a:p>
          <a:p>
            <a:pPr rtl="0" lvl="0">
              <a:spcBef>
                <a:spcPts val="0"/>
              </a:spcBef>
              <a:buNone/>
            </a:pPr>
            <a:r>
              <a:t/>
            </a:r>
            <a:endParaRPr sz="1800"/>
          </a:p>
          <a:p>
            <a:pPr rtl="0" lvl="0">
              <a:spcBef>
                <a:spcPts val="0"/>
              </a:spcBef>
              <a:buNone/>
            </a:pPr>
            <a:r>
              <a:rPr sz="1800" lang="en"/>
              <a:t>6. Observe it tenderly and smoothly as it illuminates the water and feel the breeze from the grass and the leaves on the trees</a:t>
            </a:r>
          </a:p>
          <a:p>
            <a:pPr rtl="0" lvl="0">
              <a:spcBef>
                <a:spcPts val="0"/>
              </a:spcBef>
              <a:buNone/>
            </a:pPr>
            <a:r>
              <a:t/>
            </a:r>
            <a:endParaRPr sz="1800"/>
          </a:p>
          <a:p>
            <a:pPr rtl="0" lvl="0">
              <a:spcBef>
                <a:spcPts val="0"/>
              </a:spcBef>
              <a:buNone/>
            </a:pPr>
            <a:r>
              <a:rPr sz="1800" lang="en"/>
              <a:t>7. And observe from afar the sparkle of the building and the water beyond the city</a:t>
            </a:r>
          </a:p>
          <a:p>
            <a:pPr>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pic>
        <p:nvPicPr>
          <p:cNvPr id="232" name="Shape 232"/>
          <p:cNvPicPr preferRelativeResize="0"/>
          <p:nvPr/>
        </p:nvPicPr>
        <p:blipFill>
          <a:blip r:embed="rId3">
            <a:alphaModFix/>
          </a:blip>
          <a:stretch>
            <a:fillRect/>
          </a:stretch>
        </p:blipFill>
        <p:spPr>
          <a:xfrm>
            <a:off y="0" x="694650"/>
            <a:ext cy="5143499" cx="77005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600"/>
              </a:spcBef>
              <a:buNone/>
            </a:pPr>
            <a:r>
              <a:rPr sz="2000" lang="en"/>
              <a:t>Adults learn second languages more easily than young children.  </a:t>
            </a:r>
          </a:p>
        </p:txBody>
      </p:sp>
      <p:sp>
        <p:nvSpPr>
          <p:cNvPr id="42" name="Shape 42"/>
          <p:cNvSpPr txBox="1"/>
          <p:nvPr>
            <p:ph idx="1" type="body"/>
          </p:nvPr>
        </p:nvSpPr>
        <p:spPr>
          <a:xfrm>
            <a:off y="1200150" x="457200"/>
            <a:ext cy="3725699" cx="8229600"/>
          </a:xfrm>
          <a:prstGeom prst="rect">
            <a:avLst/>
          </a:prstGeom>
        </p:spPr>
        <p:txBody>
          <a:bodyPr bIns="91425" rIns="91425" lIns="91425" tIns="91425" anchor="t" anchorCtr="0">
            <a:noAutofit/>
          </a:bodyPr>
          <a:lstStyle/>
          <a:p>
            <a:pPr algn="ctr" rtl="0" lvl="0">
              <a:spcBef>
                <a:spcPts val="0"/>
              </a:spcBef>
              <a:buNone/>
            </a:pPr>
            <a:r>
              <a:rPr b="1" sz="2400" lang="en"/>
              <a:t>TRUE</a:t>
            </a:r>
            <a:r>
              <a:rPr sz="2400" lang="en"/>
              <a:t>. This question is more complex than it seems. In controlled research where children have been compared to adults and teenagers in second language learning, it was found that the adults and teenagers learned a second language more readily. </a:t>
            </a:r>
          </a:p>
          <a:p>
            <a:pPr rtl="0" lvl="0">
              <a:spcBef>
                <a:spcPts val="0"/>
              </a:spcBef>
              <a:buNone/>
            </a:pPr>
            <a:r>
              <a:t/>
            </a:r>
            <a:endParaRPr sz="140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nvSpPr>
        <p:spPr>
          <a:xfrm>
            <a:off y="76400" x="97025"/>
            <a:ext cy="5067000" cx="90471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238" name="Shape 23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Sentence starters/frames</a:t>
            </a:r>
          </a:p>
        </p:txBody>
      </p:sp>
      <p:sp>
        <p:nvSpPr>
          <p:cNvPr id="239" name="Shape 23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 I learned that ______.       I already knew ___.</a:t>
            </a:r>
          </a:p>
          <a:p>
            <a:pPr rtl="0" lvl="0">
              <a:spcBef>
                <a:spcPts val="0"/>
              </a:spcBef>
              <a:buNone/>
            </a:pPr>
            <a:r>
              <a:rPr sz="1800" lang="en"/>
              <a:t>• I didn’t realize that…</a:t>
            </a:r>
          </a:p>
          <a:p>
            <a:pPr rtl="0" lvl="0">
              <a:spcBef>
                <a:spcPts val="0"/>
              </a:spcBef>
              <a:buNone/>
            </a:pPr>
            <a:r>
              <a:rPr sz="1800" lang="en"/>
              <a:t>• _________ was surprising to me because…</a:t>
            </a:r>
          </a:p>
          <a:p>
            <a:pPr rtl="0" lvl="0">
              <a:spcBef>
                <a:spcPts val="0"/>
              </a:spcBef>
              <a:buNone/>
            </a:pPr>
            <a:r>
              <a:rPr sz="1800" lang="en"/>
              <a:t>• Learning about ________ gave me new insight because…</a:t>
            </a:r>
          </a:p>
          <a:p>
            <a:pPr rtl="0" lvl="0">
              <a:spcBef>
                <a:spcPts val="0"/>
              </a:spcBef>
              <a:buNone/>
            </a:pPr>
            <a:r>
              <a:rPr sz="1800" lang="en"/>
              <a:t>• ______ reminds me of…</a:t>
            </a:r>
          </a:p>
          <a:p>
            <a:pPr rtl="0" lvl="0">
              <a:spcBef>
                <a:spcPts val="0"/>
              </a:spcBef>
              <a:buClr>
                <a:schemeClr val="dk1"/>
              </a:buClr>
              <a:buSzPct val="61111"/>
              <a:buFont typeface="Arial"/>
              <a:buNone/>
            </a:pPr>
            <a:r>
              <a:rPr sz="1800" lang="en"/>
              <a:t>• First I thought ____, but now I realize ...</a:t>
            </a:r>
          </a:p>
          <a:p>
            <a:pPr rtl="0" lvl="0">
              <a:spcBef>
                <a:spcPts val="0"/>
              </a:spcBef>
              <a:buNone/>
            </a:pPr>
            <a:r>
              <a:t/>
            </a:r>
            <a:endParaRPr sz="1800"/>
          </a:p>
          <a:p>
            <a:pPr rtl="0" lvl="0">
              <a:spcBef>
                <a:spcPts val="0"/>
              </a:spcBef>
              <a:buClr>
                <a:schemeClr val="dk1"/>
              </a:buClr>
              <a:buFont typeface="Arial"/>
              <a:buNone/>
            </a:pPr>
            <a:r>
              <a:t/>
            </a:r>
            <a:endParaRPr sz="1800"/>
          </a:p>
          <a:p>
            <a:pPr>
              <a:spcBef>
                <a:spcPts val="0"/>
              </a:spcBef>
              <a:buNone/>
            </a:pPr>
            <a:r>
              <a:t/>
            </a:r>
            <a:endParaRPr sz="1800"/>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How do we teach language?</a:t>
            </a:r>
          </a:p>
        </p:txBody>
      </p:sp>
      <p:sp>
        <p:nvSpPr>
          <p:cNvPr id="245" name="Shape 24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2400" lang="en"/>
              <a:t>Jigsaw</a:t>
            </a:r>
          </a:p>
          <a:p>
            <a:pPr rtl="0" lvl="0" indent="-381000" marL="457200">
              <a:spcBef>
                <a:spcPts val="0"/>
              </a:spcBef>
              <a:buClr>
                <a:srgbClr val="000000"/>
              </a:buClr>
              <a:buSzPct val="100000"/>
              <a:buFont typeface="Arial"/>
              <a:buChar char="●"/>
            </a:pPr>
            <a:r>
              <a:rPr sz="2400" lang="en"/>
              <a:t>In groups, each person will read over his/her article and be able to fill in the following sentence frame:</a:t>
            </a:r>
          </a:p>
          <a:p>
            <a:pPr rtl="0" lvl="0">
              <a:spcBef>
                <a:spcPts val="0"/>
              </a:spcBef>
              <a:buNone/>
            </a:pPr>
            <a:r>
              <a:rPr sz="2400" lang="en" i="1"/>
              <a:t>“The ________approach is a method of teaching language where ______________.  My experience with this approach is _________.”</a:t>
            </a:r>
          </a:p>
          <a:p>
            <a:pPr lvl="0" indent="-381000" marL="457200">
              <a:spcBef>
                <a:spcPts val="0"/>
              </a:spcBef>
              <a:buClr>
                <a:srgbClr val="000000"/>
              </a:buClr>
              <a:buSzPct val="100000"/>
              <a:buFont typeface="Arial"/>
              <a:buChar char="●"/>
            </a:pPr>
            <a:r>
              <a:rPr sz="2400" lang="en"/>
              <a:t>Then each group member will teach the others about the language approach they read about.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pic>
        <p:nvPicPr>
          <p:cNvPr id="250" name="Shape 250"/>
          <p:cNvPicPr preferRelativeResize="0"/>
          <p:nvPr/>
        </p:nvPicPr>
        <p:blipFill>
          <a:blip r:embed="rId3">
            <a:alphaModFix/>
          </a:blip>
          <a:stretch>
            <a:fillRect/>
          </a:stretch>
        </p:blipFill>
        <p:spPr>
          <a:xfrm>
            <a:off y="86200" x="1204100"/>
            <a:ext cy="5057300" cx="64758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pic>
        <p:nvPicPr>
          <p:cNvPr id="255" name="Shape 255"/>
          <p:cNvPicPr preferRelativeResize="0"/>
          <p:nvPr/>
        </p:nvPicPr>
        <p:blipFill>
          <a:blip r:embed="rId3">
            <a:alphaModFix/>
          </a:blip>
          <a:stretch>
            <a:fillRect/>
          </a:stretch>
        </p:blipFill>
        <p:spPr>
          <a:xfrm>
            <a:off y="60699" x="1145324"/>
            <a:ext cy="5018725" cx="685800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SIOP</a:t>
            </a:r>
          </a:p>
        </p:txBody>
      </p:sp>
      <p:sp>
        <p:nvSpPr>
          <p:cNvPr id="261" name="Shape 261"/>
          <p:cNvSpPr txBox="1"/>
          <p:nvPr>
            <p:ph idx="1" type="subTitle"/>
          </p:nvPr>
        </p:nvSpPr>
        <p:spPr>
          <a:xfrm>
            <a:off y="2840053" x="685800"/>
            <a:ext cy="784799" cx="7772400"/>
          </a:xfrm>
          <a:prstGeom prst="rect">
            <a:avLst/>
          </a:prstGeom>
        </p:spPr>
        <p:txBody>
          <a:bodyPr bIns="91425" rIns="91425" lIns="91425" tIns="91425" anchor="t" anchorCtr="0">
            <a:noAutofit/>
          </a:bodyPr>
          <a:lstStyle/>
          <a:p>
            <a:pPr>
              <a:spcBef>
                <a:spcPts val="0"/>
              </a:spcBef>
              <a:buNone/>
            </a:pPr>
            <a:r>
              <a:rPr lang="en"/>
              <a:t>Sheltered Instruction Observation Protocol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y="0" x="0"/>
          <a:ext cy="0" cx="0"/>
          <a:chOff y="0" x="0"/>
          <a:chExt cy="0" cx="0"/>
        </a:xfrm>
      </p:grpSpPr>
      <p:pic>
        <p:nvPicPr>
          <p:cNvPr id="266" name="Shape 266"/>
          <p:cNvPicPr preferRelativeResize="0"/>
          <p:nvPr/>
        </p:nvPicPr>
        <p:blipFill>
          <a:blip r:embed="rId3">
            <a:alphaModFix/>
          </a:blip>
          <a:stretch>
            <a:fillRect/>
          </a:stretch>
        </p:blipFill>
        <p:spPr>
          <a:xfrm>
            <a:off y="0" x="1129099"/>
            <a:ext cy="5143499" cx="6885827"/>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pic>
        <p:nvPicPr>
          <p:cNvPr id="271" name="Shape 271"/>
          <p:cNvPicPr preferRelativeResize="0"/>
          <p:nvPr/>
        </p:nvPicPr>
        <p:blipFill>
          <a:blip r:embed="rId3">
            <a:alphaModFix/>
          </a:blip>
          <a:stretch>
            <a:fillRect/>
          </a:stretch>
        </p:blipFill>
        <p:spPr>
          <a:xfrm>
            <a:off y="0" x="1132550"/>
            <a:ext cy="5143499" cx="687890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y="0" x="0"/>
          <a:ext cy="0" cx="0"/>
          <a:chOff y="0" x="0"/>
          <a:chExt cy="0" cx="0"/>
        </a:xfrm>
      </p:grpSpPr>
      <p:pic>
        <p:nvPicPr>
          <p:cNvPr id="276" name="Shape 276"/>
          <p:cNvPicPr preferRelativeResize="0"/>
          <p:nvPr/>
        </p:nvPicPr>
        <p:blipFill>
          <a:blip r:embed="rId3">
            <a:alphaModFix/>
          </a:blip>
          <a:stretch>
            <a:fillRect/>
          </a:stretch>
        </p:blipFill>
        <p:spPr>
          <a:xfrm>
            <a:off y="0" x="1102775"/>
            <a:ext cy="5143500" cx="6938475"/>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y="0" x="0"/>
          <a:ext cy="0" cx="0"/>
          <a:chOff y="0" x="0"/>
          <a:chExt cy="0" cx="0"/>
        </a:xfrm>
      </p:grpSpPr>
      <p:pic>
        <p:nvPicPr>
          <p:cNvPr id="281" name="Shape 281"/>
          <p:cNvPicPr preferRelativeResize="0"/>
          <p:nvPr/>
        </p:nvPicPr>
        <p:blipFill>
          <a:blip r:embed="rId3">
            <a:alphaModFix/>
          </a:blip>
          <a:stretch>
            <a:fillRect/>
          </a:stretch>
        </p:blipFill>
        <p:spPr>
          <a:xfrm>
            <a:off y="0" x="1134299"/>
            <a:ext cy="5143499" cx="6875389"/>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y="0" x="0"/>
          <a:ext cy="0" cx="0"/>
          <a:chOff y="0" x="0"/>
          <a:chExt cy="0" cx="0"/>
        </a:xfrm>
      </p:grpSpPr>
      <p:sp>
        <p:nvSpPr>
          <p:cNvPr id="286" name="Shape 286"/>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Understanding by Design</a:t>
            </a:r>
          </a:p>
        </p:txBody>
      </p:sp>
      <p:sp>
        <p:nvSpPr>
          <p:cNvPr id="287" name="Shape 287"/>
          <p:cNvSpPr txBox="1"/>
          <p:nvPr>
            <p:ph idx="1" type="subTitle"/>
          </p:nvPr>
        </p:nvSpPr>
        <p:spPr>
          <a:xfrm>
            <a:off y="2840053" x="685800"/>
            <a:ext cy="784799" cx="7772400"/>
          </a:xfrm>
          <a:prstGeom prst="rect">
            <a:avLst/>
          </a:prstGeom>
        </p:spPr>
        <p:txBody>
          <a:bodyPr bIns="91425" rIns="91425" lIns="91425" tIns="91425" anchor="t" anchorCtr="0">
            <a:noAutofit/>
          </a:bodyPr>
          <a:lstStyle/>
          <a:p>
            <a:pPr algn="l">
              <a:spcBef>
                <a:spcPts val="0"/>
              </a:spcBef>
              <a:buNone/>
            </a:pPr>
            <a:r>
              <a:rPr lang="en"/>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title"/>
          </p:nvPr>
        </p:nvSpPr>
        <p:spPr>
          <a:xfrm>
            <a:off y="205960" x="457200"/>
            <a:ext cy="4373400" cx="8229600"/>
          </a:xfrm>
          <a:prstGeom prst="rect">
            <a:avLst/>
          </a:prstGeom>
          <a:noFill/>
          <a:ln>
            <a:noFill/>
          </a:ln>
        </p:spPr>
        <p:txBody>
          <a:bodyPr bIns="91425" rIns="91425" lIns="91425" tIns="91425" anchor="ctr" anchorCtr="0">
            <a:noAutofit/>
          </a:bodyPr>
          <a:lstStyle/>
          <a:p>
            <a:pPr algn="ctr" rtl="0" lvl="0">
              <a:spcBef>
                <a:spcPts val="0"/>
              </a:spcBef>
              <a:buNone/>
            </a:pPr>
            <a:r>
              <a:t/>
            </a:r>
            <a:endParaRPr sz="1800"/>
          </a:p>
          <a:p>
            <a:pPr algn="ctr" rtl="0" lvl="0">
              <a:spcBef>
                <a:spcPts val="0"/>
              </a:spcBef>
              <a:buNone/>
            </a:pPr>
            <a:r>
              <a:t/>
            </a:r>
            <a:endParaRPr sz="1800"/>
          </a:p>
          <a:p>
            <a:pPr rtl="0" lvl="0">
              <a:spcBef>
                <a:spcPts val="0"/>
              </a:spcBef>
              <a:buClr>
                <a:schemeClr val="dk1"/>
              </a:buClr>
              <a:buSzPct val="30555"/>
              <a:buFont typeface="Arial"/>
              <a:buNone/>
            </a:pPr>
            <a:r>
              <a:rPr lang="en"/>
              <a:t>According to research, students in ESL-only programs, with no </a:t>
            </a:r>
          </a:p>
          <a:p>
            <a:pPr algn="l" rtl="0" lvl="0">
              <a:spcBef>
                <a:spcPts val="0"/>
              </a:spcBef>
              <a:buNone/>
            </a:pPr>
            <a:r>
              <a:rPr lang="en"/>
              <a:t>schooling in their native language, take 7-10 years to reach grade level norms.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y="0" x="0"/>
          <a:ext cy="0" cx="0"/>
          <a:chOff y="0" x="0"/>
          <a:chExt cy="0" cx="0"/>
        </a:xfrm>
      </p:grpSpPr>
      <p:pic>
        <p:nvPicPr>
          <p:cNvPr id="292" name="Shape 292"/>
          <p:cNvPicPr preferRelativeResize="0"/>
          <p:nvPr/>
        </p:nvPicPr>
        <p:blipFill>
          <a:blip r:embed="rId3">
            <a:alphaModFix/>
          </a:blip>
          <a:stretch>
            <a:fillRect/>
          </a:stretch>
        </p:blipFill>
        <p:spPr>
          <a:xfrm>
            <a:off y="0" x="1165749"/>
            <a:ext cy="5143500" cx="6812518"/>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pic>
        <p:nvPicPr>
          <p:cNvPr id="297" name="Shape 297"/>
          <p:cNvPicPr preferRelativeResize="0"/>
          <p:nvPr/>
        </p:nvPicPr>
        <p:blipFill>
          <a:blip r:embed="rId3">
            <a:alphaModFix/>
          </a:blip>
          <a:stretch>
            <a:fillRect/>
          </a:stretch>
        </p:blipFill>
        <p:spPr>
          <a:xfrm>
            <a:off y="0" x="1114900"/>
            <a:ext cy="5143500" cx="6914205"/>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y="0" x="0"/>
          <a:ext cy="0" cx="0"/>
          <a:chOff y="0" x="0"/>
          <a:chExt cy="0" cx="0"/>
        </a:xfrm>
      </p:grpSpPr>
      <p:pic>
        <p:nvPicPr>
          <p:cNvPr id="302" name="Shape 302"/>
          <p:cNvPicPr preferRelativeResize="0"/>
          <p:nvPr/>
        </p:nvPicPr>
        <p:blipFill>
          <a:blip r:embed="rId3">
            <a:alphaModFix/>
          </a:blip>
          <a:stretch>
            <a:fillRect/>
          </a:stretch>
        </p:blipFill>
        <p:spPr>
          <a:xfrm>
            <a:off y="0" x="1103300"/>
            <a:ext cy="5143500" cx="6937467"/>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y="0" x="0"/>
          <a:ext cy="0" cx="0"/>
          <a:chOff y="0" x="0"/>
          <a:chExt cy="0" cx="0"/>
        </a:xfrm>
      </p:grpSpPr>
      <p:pic>
        <p:nvPicPr>
          <p:cNvPr id="307" name="Shape 307"/>
          <p:cNvPicPr preferRelativeResize="0"/>
          <p:nvPr/>
        </p:nvPicPr>
        <p:blipFill>
          <a:blip r:embed="rId3">
            <a:alphaModFix/>
          </a:blip>
          <a:stretch>
            <a:fillRect/>
          </a:stretch>
        </p:blipFill>
        <p:spPr>
          <a:xfrm>
            <a:off y="43400" x="149225"/>
            <a:ext cy="5143500" cx="701873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pic>
        <p:nvPicPr>
          <p:cNvPr id="312" name="Shape 312"/>
          <p:cNvPicPr preferRelativeResize="0"/>
          <p:nvPr/>
        </p:nvPicPr>
        <p:blipFill>
          <a:blip r:embed="rId3">
            <a:alphaModFix/>
          </a:blip>
          <a:stretch>
            <a:fillRect/>
          </a:stretch>
        </p:blipFill>
        <p:spPr>
          <a:xfrm>
            <a:off y="0" x="479699"/>
            <a:ext cy="5143499" cx="8184555"/>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y="0" x="0"/>
          <a:ext cy="0" cx="0"/>
          <a:chOff y="0" x="0"/>
          <a:chExt cy="0" cx="0"/>
        </a:xfrm>
      </p:grpSpPr>
      <p:sp>
        <p:nvSpPr>
          <p:cNvPr id="317" name="Shape 317"/>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Lesson Cycle	</a:t>
            </a:r>
          </a:p>
        </p:txBody>
      </p:sp>
      <p:sp>
        <p:nvSpPr>
          <p:cNvPr id="318" name="Shape 318"/>
          <p:cNvSpPr txBox="1"/>
          <p:nvPr>
            <p:ph idx="1" type="subTitle"/>
          </p:nvPr>
        </p:nvSpPr>
        <p:spPr>
          <a:xfrm>
            <a:off y="2840053" x="685800"/>
            <a:ext cy="784799" cx="7772400"/>
          </a:xfrm>
          <a:prstGeom prst="rect">
            <a:avLst/>
          </a:prstGeom>
        </p:spPr>
        <p:txBody>
          <a:bodyPr bIns="91425" rIns="91425" lIns="91425" tIns="91425" anchor="t" anchorCtr="0">
            <a:noAutofit/>
          </a:bodyPr>
          <a:lstStyle/>
          <a:p>
            <a:pPr>
              <a:spcBef>
                <a:spcPts val="0"/>
              </a:spcBef>
              <a:buNone/>
            </a:pPr>
            <a:r>
              <a:rPr lang="en"/>
              <a:t>A combination of approaches</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y="0" x="0"/>
          <a:ext cy="0" cx="0"/>
          <a:chOff y="0" x="0"/>
          <a:chExt cy="0" cx="0"/>
        </a:xfrm>
      </p:grpSpPr>
      <p:sp>
        <p:nvSpPr>
          <p:cNvPr id="323" name="Shape 32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Identification of Big Ideas </a:t>
            </a:r>
            <a:r>
              <a:rPr sz="1400" lang="en"/>
              <a:t>by Cheryl Urow</a:t>
            </a:r>
          </a:p>
        </p:txBody>
      </p:sp>
      <p:sp>
        <p:nvSpPr>
          <p:cNvPr id="324" name="Shape 32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Start with your state standards.</a:t>
            </a:r>
          </a:p>
          <a:p>
            <a:pPr rtl="0" lvl="0">
              <a:spcBef>
                <a:spcPts val="0"/>
              </a:spcBef>
              <a:buNone/>
            </a:pPr>
            <a:r>
              <a:t/>
            </a:r>
            <a:endParaRPr sz="1800"/>
          </a:p>
          <a:p>
            <a:pPr rtl="0" lvl="0">
              <a:spcBef>
                <a:spcPts val="0"/>
              </a:spcBef>
              <a:buNone/>
            </a:pPr>
            <a:r>
              <a:rPr sz="1800" lang="en"/>
              <a:t>As a public school teacher, your state </a:t>
            </a:r>
          </a:p>
          <a:p>
            <a:pPr rtl="0" lvl="0">
              <a:spcBef>
                <a:spcPts val="0"/>
              </a:spcBef>
              <a:buNone/>
            </a:pPr>
            <a:r>
              <a:rPr sz="1800" lang="en"/>
              <a:t>academic standards outline what you are </a:t>
            </a:r>
          </a:p>
          <a:p>
            <a:pPr rtl="0">
              <a:spcBef>
                <a:spcPts val="0"/>
              </a:spcBef>
              <a:buNone/>
            </a:pPr>
            <a:r>
              <a:rPr sz="1800" lang="en"/>
              <a:t>required to teach. And it is worth mentioning </a:t>
            </a:r>
          </a:p>
          <a:p>
            <a:pPr rtl="0" lvl="0">
              <a:spcBef>
                <a:spcPts val="0"/>
              </a:spcBef>
              <a:buNone/>
            </a:pPr>
            <a:r>
              <a:rPr sz="1800" lang="en"/>
              <a:t>here that a textbook or science </a:t>
            </a:r>
          </a:p>
          <a:p>
            <a:pPr rtl="0" lvl="0">
              <a:spcBef>
                <a:spcPts val="0"/>
              </a:spcBef>
              <a:buNone/>
            </a:pPr>
            <a:r>
              <a:rPr sz="1800" lang="en"/>
              <a:t>program is not a curriculum. A textbook or </a:t>
            </a:r>
          </a:p>
          <a:p>
            <a:pPr rtl="0" lvl="0">
              <a:spcBef>
                <a:spcPts val="0"/>
              </a:spcBef>
              <a:buNone/>
            </a:pPr>
            <a:r>
              <a:rPr sz="1800" lang="en"/>
              <a:t>packaged program is a resource for teaching either state standards or a local curriculum, but does not define the curriculum. </a:t>
            </a:r>
          </a:p>
        </p:txBody>
      </p:sp>
      <p:pic>
        <p:nvPicPr>
          <p:cNvPr id="325" name="Shape 325"/>
          <p:cNvPicPr preferRelativeResize="0"/>
          <p:nvPr/>
        </p:nvPicPr>
        <p:blipFill>
          <a:blip r:embed="rId3">
            <a:alphaModFix/>
          </a:blip>
          <a:stretch>
            <a:fillRect/>
          </a:stretch>
        </p:blipFill>
        <p:spPr>
          <a:xfrm>
            <a:off y="1063370" x="5063350"/>
            <a:ext cy="2407599" cx="408064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y="0" x="0"/>
          <a:ext cy="0" cx="0"/>
          <a:chOff y="0" x="0"/>
          <a:chExt cy="0" cx="0"/>
        </a:xfrm>
      </p:grpSpPr>
      <p:sp>
        <p:nvSpPr>
          <p:cNvPr id="330" name="Shape 330"/>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sz="2400" lang="en"/>
              <a:t>Example Topic:  Life Cycles of Birds (2nd grade)</a:t>
            </a:r>
          </a:p>
        </p:txBody>
      </p:sp>
      <p:pic>
        <p:nvPicPr>
          <p:cNvPr id="331" name="Shape 331"/>
          <p:cNvPicPr preferRelativeResize="0"/>
          <p:nvPr/>
        </p:nvPicPr>
        <p:blipFill>
          <a:blip r:embed="rId3">
            <a:alphaModFix/>
          </a:blip>
          <a:stretch>
            <a:fillRect/>
          </a:stretch>
        </p:blipFill>
        <p:spPr>
          <a:xfrm>
            <a:off y="1284150" x="2240300"/>
            <a:ext cy="3418476" cx="4557976"/>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y="0" x="0"/>
          <a:ext cy="0" cx="0"/>
          <a:chOff y="0" x="0"/>
          <a:chExt cy="0" cx="0"/>
        </a:xfrm>
      </p:grpSpPr>
      <p:sp>
        <p:nvSpPr>
          <p:cNvPr id="336" name="Shape 336"/>
          <p:cNvSpPr txBox="1"/>
          <p:nvPr>
            <p:ph type="title"/>
          </p:nvPr>
        </p:nvSpPr>
        <p:spPr>
          <a:xfrm>
            <a:off y="176603" x="300425"/>
            <a:ext cy="857400" cx="8229600"/>
          </a:xfrm>
          <a:prstGeom prst="rect">
            <a:avLst/>
          </a:prstGeom>
        </p:spPr>
        <p:txBody>
          <a:bodyPr bIns="91425" rIns="91425" lIns="91425" tIns="91425" anchor="b" anchorCtr="0">
            <a:noAutofit/>
          </a:bodyPr>
          <a:lstStyle/>
          <a:p>
            <a:pPr>
              <a:spcBef>
                <a:spcPts val="0"/>
              </a:spcBef>
              <a:buNone/>
            </a:pPr>
            <a:r>
              <a:rPr sz="2400" lang="en"/>
              <a:t>Step One: Ask yourself...</a:t>
            </a:r>
          </a:p>
        </p:txBody>
      </p:sp>
      <p:sp>
        <p:nvSpPr>
          <p:cNvPr id="337" name="Shape 33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“Do my state standards mention learning about the life cycle of birds in second grade?” </a:t>
            </a:r>
          </a:p>
          <a:p>
            <a:pPr rtl="0" lvl="0">
              <a:spcBef>
                <a:spcPts val="0"/>
              </a:spcBef>
              <a:buNone/>
            </a:pPr>
            <a:r>
              <a:t/>
            </a:r>
            <a:endParaRPr sz="1800"/>
          </a:p>
          <a:p>
            <a:pPr rtl="0" lvl="0">
              <a:spcBef>
                <a:spcPts val="0"/>
              </a:spcBef>
              <a:buNone/>
            </a:pPr>
            <a:r>
              <a:rPr sz="1800" lang="en"/>
              <a:t>State academic standards are not usually so specific. They usually point to more general knowledge, like “Describe simple life cycles of plants and animals and the similarities and differences in their offspring.” (This example was taken from the Illinois State Academic Standards.) </a:t>
            </a:r>
          </a:p>
          <a:p>
            <a:pPr rtl="0" lvl="0">
              <a:spcBef>
                <a:spcPts val="0"/>
              </a:spcBef>
              <a:buClr>
                <a:schemeClr val="dk1"/>
              </a:buClr>
              <a:buFont typeface="Arial"/>
              <a:buNone/>
            </a:pPr>
            <a:r>
              <a:t/>
            </a:r>
            <a:endParaRPr sz="1800"/>
          </a:p>
          <a:p>
            <a:pPr>
              <a:spcBef>
                <a:spcPts val="0"/>
              </a:spcBef>
              <a:buNone/>
            </a:pPr>
            <a:r>
              <a:t/>
            </a:r>
            <a:endParaRPr sz="1800"/>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2400" lang="en"/>
              <a:t>Step Two: Create a big idea.</a:t>
            </a:r>
          </a:p>
        </p:txBody>
      </p:sp>
      <p:sp>
        <p:nvSpPr>
          <p:cNvPr id="343" name="Shape 34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AutoNum type="arabicPeriod"/>
            </a:pPr>
            <a:r>
              <a:rPr sz="1800" lang="en"/>
              <a:t>Once you have made sure you are focusing on your state standards, you need to think about creating a big idea. </a:t>
            </a:r>
          </a:p>
          <a:p>
            <a:pPr rtl="0" lvl="0" indent="-342900" marL="457200">
              <a:spcBef>
                <a:spcPts val="0"/>
              </a:spcBef>
              <a:buClr>
                <a:srgbClr val="000000"/>
              </a:buClr>
              <a:buSzPct val="100000"/>
              <a:buFont typeface="Arial"/>
              <a:buAutoNum type="arabicPeriod"/>
            </a:pPr>
            <a:r>
              <a:rPr b="1" sz="1800" lang="en"/>
              <a:t>Big ideas, or essential understandings,</a:t>
            </a:r>
            <a:r>
              <a:rPr sz="1800" lang="en"/>
              <a:t> outline what you want all students to know and understand when they complete the lesson cycle. Big ideas must be able to complete the sentence, “I want my students to understand that…” </a:t>
            </a:r>
          </a:p>
          <a:p>
            <a:pPr rtl="0" lvl="0">
              <a:spcBef>
                <a:spcPts val="0"/>
              </a:spcBef>
              <a:buClr>
                <a:schemeClr val="dk1"/>
              </a:buClr>
              <a:buFont typeface="Arial"/>
              <a:buNone/>
            </a:pPr>
            <a:r>
              <a:t/>
            </a:r>
            <a:endParaRPr sz="1800"/>
          </a:p>
          <a:p>
            <a:pPr rtl="0" lvl="0">
              <a:spcBef>
                <a:spcPts val="0"/>
              </a:spcBef>
              <a:buNone/>
            </a:pPr>
            <a:r>
              <a:t/>
            </a:r>
            <a:endParaRPr sz="1800"/>
          </a:p>
          <a:p>
            <a:pPr>
              <a:spcBef>
                <a:spcPts val="0"/>
              </a:spcBef>
              <a:buNone/>
            </a:pPr>
            <a:r>
              <a:t/>
            </a:r>
            <a:endParaRPr sz="1800"/>
          </a:p>
        </p:txBody>
      </p:sp>
      <p:pic>
        <p:nvPicPr>
          <p:cNvPr id="344" name="Shape 344"/>
          <p:cNvPicPr preferRelativeResize="0"/>
          <p:nvPr/>
        </p:nvPicPr>
        <p:blipFill>
          <a:blip r:embed="rId3">
            <a:alphaModFix/>
          </a:blip>
          <a:stretch>
            <a:fillRect/>
          </a:stretch>
        </p:blipFill>
        <p:spPr>
          <a:xfrm>
            <a:off y="2832612" x="3431862"/>
            <a:ext cy="2143125" cx="21431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lgn="ctr" rtl="0" lvl="0">
              <a:spcBef>
                <a:spcPts val="0"/>
              </a:spcBef>
              <a:buNone/>
            </a:pPr>
            <a:r>
              <a:t/>
            </a:r>
            <a:endParaRPr sz="1800"/>
          </a:p>
          <a:p>
            <a:pPr rtl="0" lvl="0">
              <a:spcBef>
                <a:spcPts val="0"/>
              </a:spcBef>
              <a:buClr>
                <a:schemeClr val="dk1"/>
              </a:buClr>
              <a:buSzPct val="61111"/>
              <a:buFont typeface="Arial"/>
              <a:buNone/>
            </a:pPr>
            <a:r>
              <a:rPr sz="1800" lang="en"/>
              <a:t>According to research, students in ESL-only programs, with no </a:t>
            </a:r>
          </a:p>
          <a:p>
            <a:pPr algn="l" rtl="0" lvl="0">
              <a:spcBef>
                <a:spcPts val="0"/>
              </a:spcBef>
              <a:buNone/>
            </a:pPr>
            <a:r>
              <a:rPr sz="1800" lang="en"/>
              <a:t>schooling in their native language, take 7-10 years to reach grade level norms.</a:t>
            </a:r>
          </a:p>
        </p:txBody>
      </p:sp>
      <p:sp>
        <p:nvSpPr>
          <p:cNvPr id="53" name="Shape 53"/>
          <p:cNvSpPr txBox="1"/>
          <p:nvPr>
            <p:ph idx="1" type="body"/>
          </p:nvPr>
        </p:nvSpPr>
        <p:spPr>
          <a:xfrm>
            <a:off y="11805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b="1" sz="1800" lang="en"/>
              <a:t>TRUE.</a:t>
            </a:r>
            <a:r>
              <a:rPr sz="1800" lang="en"/>
              <a:t> In the Collier/Thomas studies it was found that </a:t>
            </a:r>
          </a:p>
          <a:p>
            <a:pPr rtl="0" lvl="0">
              <a:spcBef>
                <a:spcPts val="0"/>
              </a:spcBef>
              <a:buClr>
                <a:schemeClr val="dk1"/>
              </a:buClr>
              <a:buSzPct val="61111"/>
              <a:buFont typeface="Arial"/>
              <a:buNone/>
            </a:pPr>
            <a:r>
              <a:rPr sz="1800" lang="en"/>
              <a:t>in U.S. schools where all instruction is given through the second language </a:t>
            </a:r>
          </a:p>
          <a:p>
            <a:pPr rtl="0" lvl="0">
              <a:spcBef>
                <a:spcPts val="0"/>
              </a:spcBef>
              <a:buClr>
                <a:schemeClr val="dk1"/>
              </a:buClr>
              <a:buSzPct val="61111"/>
              <a:buFont typeface="Arial"/>
              <a:buNone/>
            </a:pPr>
            <a:r>
              <a:rPr sz="1800" lang="en"/>
              <a:t>(English), non-native speakers of </a:t>
            </a:r>
            <a:r>
              <a:rPr b="1" sz="1800" lang="en"/>
              <a:t>English with no schooling in their first </a:t>
            </a:r>
          </a:p>
          <a:p>
            <a:pPr rtl="0" lvl="0">
              <a:spcBef>
                <a:spcPts val="0"/>
              </a:spcBef>
              <a:buClr>
                <a:schemeClr val="dk1"/>
              </a:buClr>
              <a:buSzPct val="61111"/>
              <a:buFont typeface="Arial"/>
              <a:buNone/>
            </a:pPr>
            <a:r>
              <a:rPr b="1" sz="1800" lang="en"/>
              <a:t>language take 7-10 years or more </a:t>
            </a:r>
            <a:r>
              <a:rPr sz="1800" lang="en"/>
              <a:t>to reach age and grade-level norms of </a:t>
            </a:r>
          </a:p>
          <a:p>
            <a:pPr rtl="0" lvl="0">
              <a:spcBef>
                <a:spcPts val="0"/>
              </a:spcBef>
              <a:buNone/>
            </a:pPr>
            <a:r>
              <a:rPr sz="1800" lang="en"/>
              <a:t>their native English-speaking peers. Immigrant students who have had </a:t>
            </a:r>
            <a:r>
              <a:rPr b="1" sz="1800" lang="en"/>
              <a:t>2-3 </a:t>
            </a:r>
          </a:p>
          <a:p>
            <a:pPr rtl="0" lvl="0">
              <a:spcBef>
                <a:spcPts val="0"/>
              </a:spcBef>
              <a:buNone/>
            </a:pPr>
            <a:r>
              <a:rPr b="1" sz="1800" lang="en"/>
              <a:t>years of first language schooling</a:t>
            </a:r>
            <a:r>
              <a:rPr sz="1800" lang="en"/>
              <a:t> in their home country before they come </a:t>
            </a:r>
          </a:p>
          <a:p>
            <a:pPr rtl="0" lvl="0">
              <a:spcBef>
                <a:spcPts val="0"/>
              </a:spcBef>
              <a:buClr>
                <a:schemeClr val="dk1"/>
              </a:buClr>
              <a:buSzPct val="61111"/>
              <a:buFont typeface="Arial"/>
              <a:buNone/>
            </a:pPr>
            <a:r>
              <a:rPr sz="1800" lang="en"/>
              <a:t>to the U.S. take at least </a:t>
            </a:r>
            <a:r>
              <a:rPr b="1" sz="1800" lang="en"/>
              <a:t>5-7 years</a:t>
            </a:r>
            <a:r>
              <a:rPr sz="1800" lang="en"/>
              <a:t> to reach typical native-speaker </a:t>
            </a:r>
          </a:p>
          <a:p>
            <a:pPr rtl="0" lvl="0">
              <a:spcBef>
                <a:spcPts val="0"/>
              </a:spcBef>
              <a:buClr>
                <a:schemeClr val="dk1"/>
              </a:buClr>
              <a:buSzPct val="61111"/>
              <a:buFont typeface="Arial"/>
              <a:buNone/>
            </a:pPr>
            <a:r>
              <a:rPr sz="1800" lang="en"/>
              <a:t>performance. This pattern exists across many student groups, regardless </a:t>
            </a:r>
          </a:p>
          <a:p>
            <a:pPr rtl="0" lvl="0">
              <a:spcBef>
                <a:spcPts val="0"/>
              </a:spcBef>
              <a:buClr>
                <a:schemeClr val="dk1"/>
              </a:buClr>
              <a:buSzPct val="61111"/>
              <a:buFont typeface="Arial"/>
              <a:buNone/>
            </a:pPr>
            <a:r>
              <a:rPr sz="1800" lang="en"/>
              <a:t>of the particular home language that students speak, country of origin, </a:t>
            </a:r>
          </a:p>
          <a:p>
            <a:pPr rtl="0" lvl="0">
              <a:spcBef>
                <a:spcPts val="0"/>
              </a:spcBef>
              <a:buClr>
                <a:schemeClr val="dk1"/>
              </a:buClr>
              <a:buSzPct val="61111"/>
              <a:buFont typeface="Arial"/>
              <a:buNone/>
            </a:pPr>
            <a:r>
              <a:rPr sz="1800" lang="en"/>
              <a:t>socioeconomic status, and other student background variables.</a:t>
            </a:r>
          </a:p>
          <a:p>
            <a:pPr rtl="0" lvl="0">
              <a:spcBef>
                <a:spcPts val="0"/>
              </a:spcBef>
              <a:buNone/>
            </a:pPr>
            <a:r>
              <a:t/>
            </a:r>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y="0" x="0"/>
          <a:ext cy="0" cx="0"/>
          <a:chOff y="0" x="0"/>
          <a:chExt cy="0" cx="0"/>
        </a:xfrm>
      </p:grpSpPr>
      <p:sp>
        <p:nvSpPr>
          <p:cNvPr id="349" name="Shape 34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2400" lang="en"/>
              <a:t>What do we want our students to understand about life cycles?</a:t>
            </a:r>
          </a:p>
        </p:txBody>
      </p:sp>
      <p:sp>
        <p:nvSpPr>
          <p:cNvPr id="350" name="Shape 35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“I want my student to understand that life cycles” is not a complete sentence. </a:t>
            </a:r>
          </a:p>
          <a:p>
            <a:pPr rtl="0" lvl="0">
              <a:spcBef>
                <a:spcPts val="0"/>
              </a:spcBef>
              <a:buNone/>
            </a:pPr>
            <a:r>
              <a:t/>
            </a:r>
            <a:endParaRPr sz="1800"/>
          </a:p>
          <a:p>
            <a:pPr rtl="0" lvl="0">
              <a:spcBef>
                <a:spcPts val="0"/>
              </a:spcBef>
              <a:buNone/>
            </a:pPr>
            <a:r>
              <a:rPr sz="1800" lang="en"/>
              <a:t>BIG IDEA:</a:t>
            </a:r>
          </a:p>
          <a:p>
            <a:pPr rtl="0" lvl="0">
              <a:spcBef>
                <a:spcPts val="0"/>
              </a:spcBef>
              <a:buNone/>
            </a:pPr>
            <a:r>
              <a:rPr sz="1800" lang="en"/>
              <a:t>I want my students to understand that all living things have a life cycle. </a:t>
            </a:r>
          </a:p>
          <a:p>
            <a:pPr rtl="0" lvl="0">
              <a:spcBef>
                <a:spcPts val="0"/>
              </a:spcBef>
              <a:buNone/>
            </a:pPr>
            <a:r>
              <a:t/>
            </a:r>
            <a:endParaRPr sz="1800"/>
          </a:p>
          <a:p>
            <a:pPr rtl="0" lvl="0">
              <a:spcBef>
                <a:spcPts val="0"/>
              </a:spcBef>
              <a:buNone/>
            </a:pPr>
            <a:r>
              <a:rPr sz="1800" lang="en"/>
              <a:t>BIG IDEA (for kinder or first grade):</a:t>
            </a:r>
          </a:p>
          <a:p>
            <a:pPr rtl="0" lvl="0">
              <a:spcBef>
                <a:spcPts val="0"/>
              </a:spcBef>
              <a:buClr>
                <a:schemeClr val="dk1"/>
              </a:buClr>
              <a:buSzPct val="61111"/>
              <a:buFont typeface="Arial"/>
              <a:buNone/>
            </a:pPr>
            <a:r>
              <a:rPr sz="1800" lang="en"/>
              <a:t>I want my students to understand that all animals have a life cycle.</a:t>
            </a:r>
          </a:p>
          <a:p>
            <a:pPr>
              <a:spcBef>
                <a:spcPts val="0"/>
              </a:spcBef>
              <a:buNone/>
            </a:pPr>
            <a:r>
              <a:t/>
            </a:r>
            <a:endParaRPr sz="1800"/>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y="0" x="0"/>
          <a:ext cy="0" cx="0"/>
          <a:chOff y="0" x="0"/>
          <a:chExt cy="0" cx="0"/>
        </a:xfrm>
      </p:grpSpPr>
      <p:sp>
        <p:nvSpPr>
          <p:cNvPr id="355" name="Shape 3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2400" lang="en"/>
              <a:t>Step Three: Ask yourself, “Is this a big idea or a detail?”</a:t>
            </a:r>
          </a:p>
        </p:txBody>
      </p:sp>
      <p:sp>
        <p:nvSpPr>
          <p:cNvPr id="356" name="Shape 356"/>
          <p:cNvSpPr txBox="1"/>
          <p:nvPr>
            <p:ph idx="1" type="body"/>
          </p:nvPr>
        </p:nvSpPr>
        <p:spPr>
          <a:xfrm>
            <a:off y="1190350" x="457200"/>
            <a:ext cy="3725699" cx="8229600"/>
          </a:xfrm>
          <a:prstGeom prst="rect">
            <a:avLst/>
          </a:prstGeom>
        </p:spPr>
        <p:txBody>
          <a:bodyPr bIns="91425" rIns="91425" lIns="91425" tIns="91425" anchor="t" anchorCtr="0">
            <a:noAutofit/>
          </a:bodyPr>
          <a:lstStyle/>
          <a:p>
            <a:pPr rtl="0" lvl="0">
              <a:spcBef>
                <a:spcPts val="0"/>
              </a:spcBef>
              <a:buNone/>
            </a:pPr>
            <a:r>
              <a:rPr sz="1800" lang="en"/>
              <a:t>To check if it is a big idea or detail, we see if we can give an example. </a:t>
            </a:r>
          </a:p>
          <a:p>
            <a:pPr rtl="0" lvl="0">
              <a:spcBef>
                <a:spcPts val="0"/>
              </a:spcBef>
              <a:buNone/>
            </a:pPr>
            <a:r>
              <a:t/>
            </a:r>
            <a:endParaRPr sz="1800"/>
          </a:p>
          <a:p>
            <a:pPr rtl="0" lvl="0">
              <a:spcBef>
                <a:spcPts val="0"/>
              </a:spcBef>
              <a:buNone/>
            </a:pPr>
            <a:r>
              <a:rPr sz="1800" lang="en" i="1"/>
              <a:t>I want my students to understand that all living things have a life cycle. </a:t>
            </a:r>
          </a:p>
          <a:p>
            <a:pPr rtl="0" lvl="0" indent="0" marL="457200">
              <a:spcBef>
                <a:spcPts val="0"/>
              </a:spcBef>
              <a:buNone/>
            </a:pPr>
            <a:r>
              <a:rPr sz="1800" lang="en"/>
              <a:t>For example, a bird begins life as an egg, then becomes a chick, then grows into a bird, and then lays an egg to begin the cycle again. </a:t>
            </a:r>
          </a:p>
          <a:p>
            <a:pPr rtl="0" lvl="0" indent="0" marL="457200">
              <a:spcBef>
                <a:spcPts val="0"/>
              </a:spcBef>
              <a:buNone/>
            </a:pPr>
            <a:r>
              <a:t/>
            </a:r>
            <a:endParaRPr sz="1800"/>
          </a:p>
          <a:p>
            <a:pPr rtl="0" lvl="0" indent="0" marL="0">
              <a:spcBef>
                <a:spcPts val="0"/>
              </a:spcBef>
              <a:buNone/>
            </a:pPr>
            <a:r>
              <a:rPr sz="1800" lang="en"/>
              <a:t>If you can give several examples of the big idea, it is indeed a big idea and not a detail. </a:t>
            </a:r>
          </a:p>
          <a:p>
            <a:pPr rtl="0" lvl="0">
              <a:spcBef>
                <a:spcPts val="0"/>
              </a:spcBef>
              <a:buClr>
                <a:schemeClr val="dk1"/>
              </a:buClr>
              <a:buFont typeface="Arial"/>
              <a:buNone/>
            </a:pPr>
            <a:r>
              <a:t/>
            </a:r>
            <a:endParaRPr sz="1800"/>
          </a:p>
          <a:p>
            <a:pPr>
              <a:spcBef>
                <a:spcPts val="0"/>
              </a:spcBef>
              <a:buNone/>
            </a:pPr>
            <a:r>
              <a:t/>
            </a:r>
            <a:endParaRPr sz="1800"/>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Multiple Examples</a:t>
            </a:r>
          </a:p>
        </p:txBody>
      </p:sp>
      <p:sp>
        <p:nvSpPr>
          <p:cNvPr id="362" name="Shape 36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t>When we teach big ideas, we want to make sure to have students study several </a:t>
            </a:r>
          </a:p>
          <a:p>
            <a:pPr rtl="0" lvl="0">
              <a:spcBef>
                <a:spcPts val="0"/>
              </a:spcBef>
              <a:buNone/>
            </a:pPr>
            <a:r>
              <a:rPr sz="1800" lang="en"/>
              <a:t>examples of the big idea. </a:t>
            </a:r>
          </a:p>
          <a:p>
            <a:pPr rtl="0" lvl="0" indent="-342900" marL="457200">
              <a:spcBef>
                <a:spcPts val="0"/>
              </a:spcBef>
              <a:buClr>
                <a:srgbClr val="000000"/>
              </a:buClr>
              <a:buSzPct val="100000"/>
              <a:buFont typeface="Arial"/>
              <a:buAutoNum type="arabicPeriod"/>
            </a:pPr>
            <a:r>
              <a:rPr sz="1800" lang="en"/>
              <a:t>Life cycle of a bird</a:t>
            </a:r>
          </a:p>
          <a:p>
            <a:pPr rtl="0" lvl="0" indent="-342900" marL="457200">
              <a:spcBef>
                <a:spcPts val="0"/>
              </a:spcBef>
              <a:buClr>
                <a:srgbClr val="000000"/>
              </a:buClr>
              <a:buSzPct val="100000"/>
              <a:buFont typeface="Arial"/>
              <a:buAutoNum type="arabicPeriod"/>
            </a:pPr>
            <a:r>
              <a:rPr sz="1800" lang="en"/>
              <a:t>Life cycle of a human</a:t>
            </a:r>
          </a:p>
          <a:p>
            <a:pPr rtl="0" lvl="0" indent="-342900" marL="457200">
              <a:spcBef>
                <a:spcPts val="0"/>
              </a:spcBef>
              <a:buClr>
                <a:srgbClr val="000000"/>
              </a:buClr>
              <a:buSzPct val="100000"/>
              <a:buFont typeface="Arial"/>
              <a:buAutoNum type="arabicPeriod"/>
            </a:pPr>
            <a:r>
              <a:rPr sz="1800" lang="en"/>
              <a:t>Life cycle of a butterfly</a:t>
            </a:r>
          </a:p>
          <a:p>
            <a:pPr rtl="0" lvl="0">
              <a:spcBef>
                <a:spcPts val="0"/>
              </a:spcBef>
              <a:buNone/>
            </a:pPr>
            <a:r>
              <a:t/>
            </a:r>
            <a:endParaRPr sz="1800"/>
          </a:p>
          <a:p>
            <a:pPr rtl="0" lvl="0">
              <a:spcBef>
                <a:spcPts val="0"/>
              </a:spcBef>
              <a:buNone/>
            </a:pPr>
            <a:r>
              <a:t/>
            </a:r>
            <a:endParaRPr sz="1800"/>
          </a:p>
          <a:p>
            <a:pPr rtl="0" lvl="0">
              <a:spcBef>
                <a:spcPts val="0"/>
              </a:spcBef>
              <a:buNone/>
            </a:pPr>
            <a:r>
              <a:t/>
            </a:r>
            <a:endParaRPr sz="1800" i="1"/>
          </a:p>
          <a:p>
            <a:pPr rtl="0" lvl="0">
              <a:spcBef>
                <a:spcPts val="0"/>
              </a:spcBef>
              <a:buNone/>
            </a:pPr>
            <a:r>
              <a:rPr sz="1800" lang="en" i="1"/>
              <a:t>When children are taught a big idea through one example only (only studying birds) they have a harder time generalizing their learning to other situations.</a:t>
            </a:r>
          </a:p>
          <a:p>
            <a:pPr>
              <a:spcBef>
                <a:spcPts val="0"/>
              </a:spcBef>
              <a:buNone/>
            </a:pPr>
            <a:r>
              <a:t/>
            </a:r>
            <a:endParaRPr sz="1800"/>
          </a:p>
        </p:txBody>
      </p:sp>
      <p:pic>
        <p:nvPicPr>
          <p:cNvPr id="363" name="Shape 363"/>
          <p:cNvPicPr preferRelativeResize="0"/>
          <p:nvPr/>
        </p:nvPicPr>
        <p:blipFill>
          <a:blip r:embed="rId3">
            <a:alphaModFix/>
          </a:blip>
          <a:stretch>
            <a:fillRect/>
          </a:stretch>
        </p:blipFill>
        <p:spPr>
          <a:xfrm>
            <a:off y="2130121" x="3567250"/>
            <a:ext cy="1393724" cx="1702650"/>
          </a:xfrm>
          <a:prstGeom prst="rect">
            <a:avLst/>
          </a:prstGeom>
          <a:noFill/>
          <a:ln>
            <a:noFill/>
          </a:ln>
        </p:spPr>
      </p:pic>
      <p:pic>
        <p:nvPicPr>
          <p:cNvPr id="364" name="Shape 364"/>
          <p:cNvPicPr preferRelativeResize="0"/>
          <p:nvPr/>
        </p:nvPicPr>
        <p:blipFill>
          <a:blip r:embed="rId4">
            <a:alphaModFix/>
          </a:blip>
          <a:stretch>
            <a:fillRect/>
          </a:stretch>
        </p:blipFill>
        <p:spPr>
          <a:xfrm>
            <a:off y="1866925" x="5563825"/>
            <a:ext cy="1920125" cx="2370925"/>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y="0" x="0"/>
          <a:ext cy="0" cx="0"/>
          <a:chOff y="0" x="0"/>
          <a:chExt cy="0" cx="0"/>
        </a:xfrm>
      </p:grpSpPr>
      <p:sp>
        <p:nvSpPr>
          <p:cNvPr id="369" name="Shape 369"/>
          <p:cNvSpPr txBox="1"/>
          <p:nvPr>
            <p:ph type="title"/>
          </p:nvPr>
        </p:nvSpPr>
        <p:spPr>
          <a:xfrm>
            <a:off y="205978" x="457200"/>
            <a:ext cy="857400" cx="8229600"/>
          </a:xfrm>
          <a:prstGeom prst="rect">
            <a:avLst/>
          </a:prstGeom>
        </p:spPr>
        <p:txBody>
          <a:bodyPr bIns="91425" rIns="91425" lIns="91425" tIns="91425" anchor="b" anchorCtr="0">
            <a:noAutofit/>
          </a:bodyPr>
          <a:lstStyle/>
          <a:p>
            <a:pPr algn="ctr" rtl="0" lvl="0">
              <a:spcBef>
                <a:spcPts val="0"/>
              </a:spcBef>
              <a:buNone/>
            </a:pPr>
            <a:r>
              <a:rPr sz="2400" lang="en"/>
              <a:t>Example Topic:   Climate</a:t>
            </a:r>
          </a:p>
        </p:txBody>
      </p:sp>
      <p:pic>
        <p:nvPicPr>
          <p:cNvPr id="370" name="Shape 370"/>
          <p:cNvPicPr preferRelativeResize="0"/>
          <p:nvPr/>
        </p:nvPicPr>
        <p:blipFill>
          <a:blip r:embed="rId3">
            <a:alphaModFix/>
          </a:blip>
          <a:stretch>
            <a:fillRect/>
          </a:stretch>
        </p:blipFill>
        <p:spPr>
          <a:xfrm>
            <a:off y="1206308" x="2788245"/>
            <a:ext cy="3567500" cx="3567525"/>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y="0" x="0"/>
          <a:ext cy="0" cx="0"/>
          <a:chOff y="0" x="0"/>
          <a:chExt cy="0" cx="0"/>
        </a:xfrm>
      </p:grpSpPr>
      <p:sp>
        <p:nvSpPr>
          <p:cNvPr id="375" name="Shape 375"/>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None/>
            </a:pPr>
            <a:r>
              <a:t/>
            </a:r>
            <a:endParaRPr sz="1800"/>
          </a:p>
          <a:p>
            <a:pPr rtl="0" lvl="0">
              <a:spcBef>
                <a:spcPts val="0"/>
              </a:spcBef>
              <a:buNone/>
            </a:pPr>
            <a:r>
              <a:t/>
            </a:r>
            <a:endParaRPr sz="1800"/>
          </a:p>
          <a:p>
            <a:pPr rtl="0" lvl="0">
              <a:spcBef>
                <a:spcPts val="0"/>
              </a:spcBef>
              <a:buNone/>
            </a:pPr>
            <a:r>
              <a:t/>
            </a:r>
            <a:endParaRPr sz="1800"/>
          </a:p>
        </p:txBody>
      </p:sp>
      <p:sp>
        <p:nvSpPr>
          <p:cNvPr id="376" name="Shape 376"/>
          <p:cNvSpPr txBox="1"/>
          <p:nvPr/>
        </p:nvSpPr>
        <p:spPr>
          <a:xfrm>
            <a:off y="76400" x="106825"/>
            <a:ext cy="4849500" cx="8807699"/>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rPr>
              <a:t>Step One: Ask yourself...</a:t>
            </a:r>
          </a:p>
          <a:p>
            <a:pPr rtl="0" lvl="0">
              <a:spcBef>
                <a:spcPts val="600"/>
              </a:spcBef>
              <a:buNone/>
            </a:pPr>
            <a:r>
              <a:rPr sz="1800" lang="en">
                <a:solidFill>
                  <a:schemeClr val="dk1"/>
                </a:solidFill>
              </a:rPr>
              <a:t>“Do my state standards mention learning about the weather or climate?” </a:t>
            </a:r>
          </a:p>
          <a:p>
            <a:pPr rtl="0" lvl="0">
              <a:spcBef>
                <a:spcPts val="0"/>
              </a:spcBef>
              <a:buClr>
                <a:schemeClr val="dk1"/>
              </a:buClr>
              <a:buSzPct val="45833"/>
              <a:buFont typeface="Arial"/>
              <a:buNone/>
            </a:pPr>
            <a:r>
              <a:rPr b="1" sz="2400" lang="en">
                <a:solidFill>
                  <a:schemeClr val="dk1"/>
                </a:solidFill>
              </a:rPr>
              <a:t>Step Two: Create a big idea.</a:t>
            </a:r>
          </a:p>
          <a:p>
            <a:pPr rtl="0" lvl="0">
              <a:spcBef>
                <a:spcPts val="600"/>
              </a:spcBef>
              <a:buNone/>
            </a:pPr>
            <a:r>
              <a:rPr sz="1800" lang="en">
                <a:solidFill>
                  <a:schemeClr val="dk1"/>
                </a:solidFill>
              </a:rPr>
              <a:t>1.  I want my students to understand that there are different types of climate in different places.</a:t>
            </a:r>
          </a:p>
          <a:p>
            <a:pPr rtl="0" lvl="0">
              <a:spcBef>
                <a:spcPts val="600"/>
              </a:spcBef>
              <a:buClr>
                <a:schemeClr val="dk1"/>
              </a:buClr>
              <a:buSzPct val="61111"/>
              <a:buFont typeface="Arial"/>
              <a:buNone/>
            </a:pPr>
            <a:r>
              <a:rPr sz="1800" lang="en">
                <a:solidFill>
                  <a:schemeClr val="dk1"/>
                </a:solidFill>
              </a:rPr>
              <a:t>2.  I want my students to understand that each climate </a:t>
            </a:r>
          </a:p>
          <a:p>
            <a:pPr rtl="0" lvl="0">
              <a:spcBef>
                <a:spcPts val="600"/>
              </a:spcBef>
              <a:buNone/>
            </a:pPr>
            <a:r>
              <a:rPr sz="1800" lang="en">
                <a:solidFill>
                  <a:schemeClr val="dk1"/>
                </a:solidFill>
              </a:rPr>
              <a:t>zone includes a variety of weather patterns. </a:t>
            </a:r>
          </a:p>
          <a:p>
            <a:pPr rtl="0" lvl="0">
              <a:spcBef>
                <a:spcPts val="600"/>
              </a:spcBef>
              <a:buNone/>
            </a:pPr>
            <a:r>
              <a:rPr b="1" sz="2400" lang="en">
                <a:solidFill>
                  <a:schemeClr val="dk1"/>
                </a:solidFill>
              </a:rPr>
              <a:t>Step Three: Big Idea or Detail?</a:t>
            </a:r>
          </a:p>
          <a:p>
            <a:pPr rtl="0" lvl="0">
              <a:spcBef>
                <a:spcPts val="600"/>
              </a:spcBef>
              <a:buNone/>
            </a:pPr>
            <a:r>
              <a:rPr sz="1800" lang="en" i="1">
                <a:solidFill>
                  <a:schemeClr val="dk1"/>
                </a:solidFill>
              </a:rPr>
              <a:t>1.  For example, it is cold year round near the poles and warm year round near the equator. </a:t>
            </a:r>
          </a:p>
          <a:p>
            <a:pPr rtl="0" lvl="0">
              <a:spcBef>
                <a:spcPts val="600"/>
              </a:spcBef>
              <a:buClr>
                <a:schemeClr val="dk1"/>
              </a:buClr>
              <a:buSzPct val="61111"/>
              <a:buFont typeface="Arial"/>
              <a:buNone/>
            </a:pPr>
            <a:r>
              <a:rPr sz="1800" lang="en" i="1">
                <a:solidFill>
                  <a:schemeClr val="dk1"/>
                </a:solidFill>
              </a:rPr>
              <a:t>2.  For example, while it is always warm near the equator, it may be sunny </a:t>
            </a:r>
          </a:p>
          <a:p>
            <a:pPr rtl="0" lvl="0">
              <a:spcBef>
                <a:spcPts val="600"/>
              </a:spcBef>
              <a:buClr>
                <a:schemeClr val="dk1"/>
              </a:buClr>
              <a:buSzPct val="61111"/>
              <a:buFont typeface="Arial"/>
              <a:buNone/>
            </a:pPr>
            <a:r>
              <a:rPr sz="1800" lang="en" i="1">
                <a:solidFill>
                  <a:schemeClr val="dk1"/>
                </a:solidFill>
              </a:rPr>
              <a:t>and warm or rainy and warm, depending on the season. </a:t>
            </a:r>
          </a:p>
          <a:p>
            <a:pPr rtl="0" lvl="0">
              <a:spcBef>
                <a:spcPts val="600"/>
              </a:spcBef>
              <a:buClr>
                <a:schemeClr val="dk1"/>
              </a:buClr>
              <a:buFont typeface="Arial"/>
              <a:buNone/>
            </a:pPr>
            <a:r>
              <a:t/>
            </a:r>
            <a:endParaRPr sz="1800">
              <a:solidFill>
                <a:schemeClr val="dk1"/>
              </a:solidFill>
            </a:endParaRPr>
          </a:p>
          <a:p>
            <a:pPr rtl="0" lvl="0">
              <a:spcBef>
                <a:spcPts val="600"/>
              </a:spcBef>
              <a:buNone/>
            </a:pPr>
            <a:r>
              <a:t/>
            </a:r>
            <a:endParaRPr sz="1800">
              <a:solidFill>
                <a:schemeClr val="dk1"/>
              </a:solidFill>
            </a:endParaRPr>
          </a:p>
          <a:p>
            <a:pPr rtl="0" lvl="0">
              <a:spcBef>
                <a:spcPts val="600"/>
              </a:spcBef>
              <a:buClr>
                <a:schemeClr val="dk1"/>
              </a:buClr>
              <a:buFont typeface="Arial"/>
              <a:buNone/>
            </a:pPr>
            <a:r>
              <a:t/>
            </a:r>
            <a:endParaRPr sz="1800">
              <a:solidFill>
                <a:schemeClr val="dk1"/>
              </a:solidFill>
            </a:endParaRPr>
          </a:p>
          <a:p>
            <a:pPr rtl="0" lvl="0">
              <a:spcBef>
                <a:spcPts val="600"/>
              </a:spcBef>
              <a:buNone/>
            </a:pPr>
            <a:r>
              <a:t/>
            </a:r>
            <a:endParaRPr b="1" sz="2400">
              <a:solidFill>
                <a:schemeClr val="dk1"/>
              </a:solidFill>
            </a:endParaRPr>
          </a:p>
          <a:p>
            <a:pPr rtl="0" lvl="0">
              <a:spcBef>
                <a:spcPts val="600"/>
              </a:spcBef>
              <a:buClr>
                <a:schemeClr val="dk1"/>
              </a:buClr>
              <a:buFont typeface="Arial"/>
              <a:buNone/>
            </a:pPr>
            <a:r>
              <a:t/>
            </a:r>
            <a:endParaRPr sz="1800">
              <a:solidFill>
                <a:schemeClr val="dk1"/>
              </a:solidFill>
            </a:endParaRPr>
          </a:p>
          <a:p>
            <a:pPr rtl="0" lvl="0">
              <a:spcBef>
                <a:spcPts val="600"/>
              </a:spcBef>
              <a:buClr>
                <a:schemeClr val="dk1"/>
              </a:buClr>
              <a:buFont typeface="Arial"/>
              <a:buNone/>
            </a:pPr>
            <a:r>
              <a:t/>
            </a:r>
            <a:endParaRPr sz="1800">
              <a:solidFill>
                <a:schemeClr val="dk1"/>
              </a:solidFill>
            </a:endParaRPr>
          </a:p>
          <a:p>
            <a:pPr rtl="0" lvl="0">
              <a:spcBef>
                <a:spcPts val="600"/>
              </a:spcBef>
              <a:buClr>
                <a:schemeClr val="dk1"/>
              </a:buClr>
              <a:buFont typeface="Arial"/>
              <a:buNone/>
            </a:pPr>
            <a:r>
              <a:t/>
            </a:r>
            <a:endParaRPr sz="1800">
              <a:solidFill>
                <a:schemeClr val="dk1"/>
              </a:solidFill>
            </a:endParaRPr>
          </a:p>
          <a:p>
            <a:pPr rtl="0" lvl="0">
              <a:spcBef>
                <a:spcPts val="600"/>
              </a:spcBef>
              <a:buClr>
                <a:schemeClr val="dk1"/>
              </a:buClr>
              <a:buFont typeface="Arial"/>
              <a:buNone/>
            </a:pPr>
            <a:r>
              <a:t/>
            </a:r>
            <a:endParaRPr sz="1800">
              <a:solidFill>
                <a:schemeClr val="dk1"/>
              </a:solidFill>
            </a:endParaRPr>
          </a:p>
          <a:p>
            <a:pPr rtl="0" lvl="0">
              <a:spcBef>
                <a:spcPts val="600"/>
              </a:spcBef>
              <a:buClr>
                <a:schemeClr val="dk1"/>
              </a:buClr>
              <a:buFont typeface="Arial"/>
              <a:buNone/>
            </a:pPr>
            <a:r>
              <a:t/>
            </a:r>
            <a:endParaRPr sz="1800">
              <a:solidFill>
                <a:schemeClr val="dk1"/>
              </a:solidFill>
            </a:endParaRPr>
          </a:p>
          <a:p>
            <a:pPr>
              <a:spcBef>
                <a:spcPts val="0"/>
              </a:spcBef>
              <a:buNone/>
            </a:pPr>
            <a:r>
              <a:t/>
            </a:r>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sp>
        <p:nvSpPr>
          <p:cNvPr id="381" name="Shape 381"/>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rtl="0" lvl="0">
              <a:spcBef>
                <a:spcPts val="0"/>
              </a:spcBef>
              <a:buNone/>
            </a:pPr>
            <a:r>
              <a:t/>
            </a:r>
            <a:endParaRPr sz="1800"/>
          </a:p>
          <a:p>
            <a:pPr rtl="0" lvl="0">
              <a:spcBef>
                <a:spcPts val="0"/>
              </a:spcBef>
              <a:buNone/>
            </a:pPr>
            <a:r>
              <a:t/>
            </a:r>
            <a:endParaRPr sz="1800"/>
          </a:p>
          <a:p>
            <a:pPr rtl="0" lvl="0">
              <a:spcBef>
                <a:spcPts val="0"/>
              </a:spcBef>
              <a:buNone/>
            </a:pPr>
            <a:r>
              <a:t/>
            </a:r>
            <a:endParaRPr sz="1800"/>
          </a:p>
        </p:txBody>
      </p:sp>
      <p:sp>
        <p:nvSpPr>
          <p:cNvPr id="382" name="Shape 382"/>
          <p:cNvSpPr txBox="1"/>
          <p:nvPr/>
        </p:nvSpPr>
        <p:spPr>
          <a:xfrm>
            <a:off y="76400" x="106825"/>
            <a:ext cy="4849500" cx="8807699"/>
          </a:xfrm>
          <a:prstGeom prst="rect">
            <a:avLst/>
          </a:prstGeom>
          <a:noFill/>
          <a:ln>
            <a:noFill/>
          </a:ln>
        </p:spPr>
        <p:txBody>
          <a:bodyPr bIns="91425" rIns="91425" lIns="91425" tIns="91425" anchor="t" anchorCtr="0">
            <a:noAutofit/>
          </a:bodyPr>
          <a:lstStyle/>
          <a:p>
            <a:pPr rtl="0" lvl="0">
              <a:spcBef>
                <a:spcPts val="600"/>
              </a:spcBef>
              <a:buNone/>
            </a:pPr>
            <a:r>
              <a:rPr b="1" sz="2400" lang="en">
                <a:solidFill>
                  <a:schemeClr val="dk1"/>
                </a:solidFill>
              </a:rPr>
              <a:t>Big Idea or Detail?</a:t>
            </a:r>
          </a:p>
          <a:p>
            <a:pPr rtl="0" lvl="0">
              <a:spcBef>
                <a:spcPts val="600"/>
              </a:spcBef>
              <a:buNone/>
            </a:pPr>
            <a:r>
              <a:rPr sz="1800" lang="en">
                <a:solidFill>
                  <a:schemeClr val="dk1"/>
                </a:solidFill>
              </a:rPr>
              <a:t>I want my students to understand that the earth rotates on an axis and also circles the sun. </a:t>
            </a:r>
          </a:p>
          <a:p>
            <a:pPr rtl="0" lvl="0">
              <a:spcBef>
                <a:spcPts val="600"/>
              </a:spcBef>
              <a:buNone/>
            </a:pPr>
            <a:r>
              <a:t/>
            </a:r>
            <a:endParaRPr sz="1800">
              <a:solidFill>
                <a:schemeClr val="dk1"/>
              </a:solidFill>
            </a:endParaRPr>
          </a:p>
          <a:p>
            <a:pPr rtl="0" lvl="0">
              <a:spcBef>
                <a:spcPts val="600"/>
              </a:spcBef>
              <a:buNone/>
            </a:pPr>
            <a:r>
              <a:rPr sz="1800" lang="en">
                <a:solidFill>
                  <a:schemeClr val="dk1"/>
                </a:solidFill>
              </a:rPr>
              <a:t>For example...</a:t>
            </a:r>
          </a:p>
          <a:p>
            <a:pPr rtl="0" lvl="0">
              <a:spcBef>
                <a:spcPts val="600"/>
              </a:spcBef>
              <a:buClr>
                <a:schemeClr val="dk1"/>
              </a:buClr>
              <a:buFont typeface="Arial"/>
              <a:buNone/>
            </a:pPr>
            <a:r>
              <a:t/>
            </a:r>
            <a:endParaRPr b="1" sz="2400">
              <a:solidFill>
                <a:schemeClr val="dk1"/>
              </a:solidFill>
            </a:endParaRPr>
          </a:p>
          <a:p>
            <a:pPr rtl="0" lvl="0">
              <a:spcBef>
                <a:spcPts val="600"/>
              </a:spcBef>
              <a:buNone/>
            </a:pPr>
            <a:r>
              <a:t/>
            </a:r>
            <a:endParaRPr b="1" sz="24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b="1" sz="24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sz="1800">
              <a:solidFill>
                <a:schemeClr val="dk1"/>
              </a:solidFill>
            </a:endParaRPr>
          </a:p>
          <a:p>
            <a:pPr rtl="0" lvl="0">
              <a:spcBef>
                <a:spcPts val="600"/>
              </a:spcBef>
              <a:buNone/>
            </a:pPr>
            <a:r>
              <a:t/>
            </a:r>
            <a:endParaRPr sz="1800">
              <a:solidFill>
                <a:schemeClr val="dk1"/>
              </a:solidFill>
            </a:endParaRPr>
          </a:p>
          <a:p>
            <a:pPr rtl="0" lvl="0">
              <a:spcBef>
                <a:spcPts val="0"/>
              </a:spcBef>
              <a:buNone/>
            </a:pPr>
            <a:r>
              <a:t/>
            </a:r>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y="0" x="0"/>
          <a:ext cy="0" cx="0"/>
          <a:chOff y="0" x="0"/>
          <a:chExt cy="0" cx="0"/>
        </a:xfrm>
      </p:grpSpPr>
      <p:sp>
        <p:nvSpPr>
          <p:cNvPr id="387" name="Shape 38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BIG IDEA:  I want my students to understand that in our solar system, planets and moons move in two ways: rotation and revolution.</a:t>
            </a:r>
            <a:r>
              <a:rPr lang="en"/>
              <a:t> </a:t>
            </a:r>
          </a:p>
        </p:txBody>
      </p:sp>
      <p:sp>
        <p:nvSpPr>
          <p:cNvPr id="388" name="Shape 38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t>This would be the big idea if the lesson were focused on how things in space </a:t>
            </a:r>
          </a:p>
          <a:p>
            <a:pPr rtl="0" lvl="0">
              <a:spcBef>
                <a:spcPts val="0"/>
              </a:spcBef>
              <a:buClr>
                <a:schemeClr val="dk1"/>
              </a:buClr>
              <a:buSzPct val="61111"/>
              <a:buFont typeface="Arial"/>
              <a:buNone/>
            </a:pPr>
            <a:r>
              <a:rPr sz="1800" lang="en"/>
              <a:t>move. By studying all planets and moons in our solar system (or at least </a:t>
            </a:r>
          </a:p>
          <a:p>
            <a:pPr rtl="0" lvl="0">
              <a:spcBef>
                <a:spcPts val="0"/>
              </a:spcBef>
              <a:buClr>
                <a:schemeClr val="dk1"/>
              </a:buClr>
              <a:buSzPct val="61111"/>
              <a:buFont typeface="Arial"/>
              <a:buNone/>
            </a:pPr>
            <a:r>
              <a:rPr sz="1800" lang="en"/>
              <a:t>several, not just earth), students are brought to the deeper understanding that </a:t>
            </a:r>
          </a:p>
          <a:p>
            <a:pPr rtl="0" lvl="0">
              <a:spcBef>
                <a:spcPts val="0"/>
              </a:spcBef>
              <a:buClr>
                <a:schemeClr val="dk1"/>
              </a:buClr>
              <a:buSzPct val="61111"/>
              <a:buFont typeface="Arial"/>
              <a:buNone/>
            </a:pPr>
            <a:r>
              <a:rPr sz="1800" lang="en"/>
              <a:t>this is how most things in our solar system move. It is not a detail, but a big </a:t>
            </a:r>
          </a:p>
          <a:p>
            <a:pPr rtl="0" lvl="0">
              <a:spcBef>
                <a:spcPts val="0"/>
              </a:spcBef>
              <a:buClr>
                <a:schemeClr val="dk1"/>
              </a:buClr>
              <a:buSzPct val="61111"/>
              <a:buFont typeface="Arial"/>
              <a:buNone/>
            </a:pPr>
            <a:r>
              <a:rPr sz="1800" lang="en"/>
              <a:t>idea that is more widely applicable. </a:t>
            </a:r>
          </a:p>
          <a:p>
            <a:pPr rtl="0" lvl="0">
              <a:spcBef>
                <a:spcPts val="0"/>
              </a:spcBef>
              <a:buClr>
                <a:schemeClr val="dk1"/>
              </a:buClr>
              <a:buFont typeface="Arial"/>
              <a:buNone/>
            </a:pPr>
            <a:r>
              <a:t/>
            </a:r>
            <a:endParaRPr sz="1800"/>
          </a:p>
          <a:p>
            <a:pPr>
              <a:spcBef>
                <a:spcPts val="0"/>
              </a:spcBef>
              <a:buNone/>
            </a:pPr>
            <a:r>
              <a:t/>
            </a:r>
            <a:endParaRPr sz="1800"/>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y="0" x="0"/>
          <a:ext cy="0" cx="0"/>
          <a:chOff y="0" x="0"/>
          <a:chExt cy="0" cx="0"/>
        </a:xfrm>
      </p:grpSpPr>
      <p:sp>
        <p:nvSpPr>
          <p:cNvPr id="393" name="Shape 39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1800" lang="en"/>
              <a:t>BIG IDEA:  I want my students to understand that the rotation, revolution, and tilt of the earth affect the earth in specific ways. </a:t>
            </a:r>
          </a:p>
        </p:txBody>
      </p:sp>
      <p:sp>
        <p:nvSpPr>
          <p:cNvPr id="394" name="Shape 39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This would be the big idea to use if the standards were more focused on how life on earth is affected by the rotation and revolution of the earth. And, if you are going to discuss how the earth’s revolution causes seasons, you need to teach students about the earth’s tilt. </a:t>
            </a:r>
          </a:p>
          <a:p>
            <a:pPr rtl="0" lvl="0">
              <a:spcBef>
                <a:spcPts val="0"/>
              </a:spcBef>
              <a:buClr>
                <a:schemeClr val="dk1"/>
              </a:buClr>
              <a:buFont typeface="Arial"/>
              <a:buNone/>
            </a:pPr>
            <a:r>
              <a:t/>
            </a:r>
            <a:endParaRPr sz="1800"/>
          </a:p>
          <a:p>
            <a:pPr rtl="0" lvl="0">
              <a:spcBef>
                <a:spcPts val="0"/>
              </a:spcBef>
              <a:buNone/>
            </a:pPr>
            <a:r>
              <a:t/>
            </a:r>
            <a:endParaRPr sz="1800"/>
          </a:p>
          <a:p>
            <a:pPr rtl="0" lvl="0">
              <a:spcBef>
                <a:spcPts val="0"/>
              </a:spcBef>
              <a:buNone/>
            </a:pPr>
            <a:r>
              <a:t/>
            </a:r>
            <a:endParaRPr sz="1800"/>
          </a:p>
          <a:p>
            <a:pPr rtl="0" lvl="0">
              <a:spcBef>
                <a:spcPts val="0"/>
              </a:spcBef>
              <a:buNone/>
            </a:pPr>
            <a:r>
              <a:t/>
            </a:r>
            <a:endParaRPr sz="1800"/>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y="0" x="0"/>
          <a:ext cy="0" cx="0"/>
          <a:chOff y="0" x="0"/>
          <a:chExt cy="0" cx="0"/>
        </a:xfrm>
      </p:grpSpPr>
      <p:sp>
        <p:nvSpPr>
          <p:cNvPr id="399" name="Shape 399"/>
          <p:cNvSpPr txBox="1"/>
          <p:nvPr/>
        </p:nvSpPr>
        <p:spPr>
          <a:xfrm>
            <a:off y="527075" x="753425"/>
            <a:ext cy="2958599" cx="7347900"/>
          </a:xfrm>
          <a:prstGeom prst="rect">
            <a:avLst/>
          </a:prstGeom>
          <a:noFill/>
          <a:ln>
            <a:noFill/>
          </a:ln>
        </p:spPr>
        <p:txBody>
          <a:bodyPr bIns="91425" rIns="91425" lIns="91425" tIns="91425" anchor="ctr" anchorCtr="0">
            <a:noAutofit/>
          </a:bodyPr>
          <a:lstStyle/>
          <a:p>
            <a:pPr algn="ctr">
              <a:spcBef>
                <a:spcPts val="0"/>
              </a:spcBef>
              <a:buNone/>
            </a:pPr>
            <a:r>
              <a:rPr sz="7200" lang="en"/>
              <a:t>So what?</a:t>
            </a:r>
          </a:p>
        </p:txBody>
      </p:sp>
      <p:sp>
        <p:nvSpPr>
          <p:cNvPr id="400" name="Shape 400"/>
          <p:cNvSpPr txBox="1"/>
          <p:nvPr/>
        </p:nvSpPr>
        <p:spPr>
          <a:xfrm>
            <a:off y="3495600" x="1076725"/>
            <a:ext cy="1371599" cx="7112699"/>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y="0" x="0"/>
          <a:ext cy="0" cx="0"/>
          <a:chOff y="0" x="0"/>
          <a:chExt cy="0" cx="0"/>
        </a:xfrm>
      </p:grpSpPr>
      <p:sp>
        <p:nvSpPr>
          <p:cNvPr id="405" name="Shape 405"/>
          <p:cNvSpPr txBox="1"/>
          <p:nvPr/>
        </p:nvSpPr>
        <p:spPr>
          <a:xfrm>
            <a:off y="213575" x="283175"/>
            <a:ext cy="4653600" cx="8513699"/>
          </a:xfrm>
          <a:prstGeom prst="rect">
            <a:avLst/>
          </a:prstGeom>
          <a:noFill/>
          <a:ln>
            <a:noFill/>
          </a:ln>
        </p:spPr>
        <p:txBody>
          <a:bodyPr bIns="91425" rIns="91425" lIns="91425" tIns="91425" anchor="t" anchorCtr="0">
            <a:noAutofit/>
          </a:bodyPr>
          <a:lstStyle/>
          <a:p>
            <a:pPr rtl="0" lvl="0">
              <a:spcBef>
                <a:spcPts val="0"/>
              </a:spcBef>
              <a:buClr>
                <a:schemeClr val="dk1"/>
              </a:buClr>
              <a:buSzPct val="36666"/>
              <a:buFont typeface="Arial"/>
              <a:buNone/>
            </a:pPr>
            <a:r>
              <a:rPr sz="3000" lang="en"/>
              <a:t>So, in summary, developing a big idea follows these steps: </a:t>
            </a:r>
          </a:p>
          <a:p>
            <a:pPr rtl="0" lvl="0">
              <a:spcBef>
                <a:spcPts val="0"/>
              </a:spcBef>
              <a:buClr>
                <a:schemeClr val="dk1"/>
              </a:buClr>
              <a:buSzPct val="78571"/>
              <a:buFont typeface="Arial"/>
              <a:buNone/>
            </a:pPr>
            <a:r>
              <a:rPr lang="en"/>
              <a:t> </a:t>
            </a:r>
          </a:p>
          <a:p>
            <a:pPr rtl="0" lvl="0">
              <a:spcBef>
                <a:spcPts val="0"/>
              </a:spcBef>
              <a:buClr>
                <a:schemeClr val="dk1"/>
              </a:buClr>
              <a:buSzPct val="61111"/>
              <a:buFont typeface="Arial"/>
              <a:buNone/>
            </a:pPr>
            <a:r>
              <a:rPr sz="1800" lang="en"/>
              <a:t>o Look at state standards or at a local curriculum </a:t>
            </a:r>
          </a:p>
          <a:p>
            <a:pPr rtl="0" lvl="0">
              <a:spcBef>
                <a:spcPts val="0"/>
              </a:spcBef>
              <a:buClr>
                <a:schemeClr val="dk1"/>
              </a:buClr>
              <a:buSzPct val="61111"/>
              <a:buFont typeface="Arial"/>
              <a:buNone/>
            </a:pPr>
            <a:r>
              <a:rPr sz="1800" lang="en"/>
              <a:t>o Complete the sentence, “I want my students to understand that…” </a:t>
            </a:r>
          </a:p>
          <a:p>
            <a:pPr rtl="0" lvl="0">
              <a:spcBef>
                <a:spcPts val="0"/>
              </a:spcBef>
              <a:buClr>
                <a:schemeClr val="dk1"/>
              </a:buClr>
              <a:buSzPct val="61111"/>
              <a:buFont typeface="Arial"/>
              <a:buNone/>
            </a:pPr>
            <a:r>
              <a:rPr sz="1800" lang="en"/>
              <a:t>o Decide if it is a big idea or detail by writing, “For example,…” </a:t>
            </a:r>
          </a:p>
          <a:p>
            <a:pPr rtl="0" lvl="0">
              <a:spcBef>
                <a:spcPts val="0"/>
              </a:spcBef>
              <a:buClr>
                <a:schemeClr val="dk1"/>
              </a:buClr>
              <a:buSzPct val="61111"/>
              <a:buFont typeface="Arial"/>
              <a:buNone/>
            </a:pPr>
            <a:r>
              <a:rPr sz="1800" lang="en"/>
              <a:t>o Ask, “So what?” </a:t>
            </a:r>
          </a:p>
          <a:p>
            <a:pPr rtl="0" lvl="0">
              <a:spcBef>
                <a:spcPts val="0"/>
              </a:spcBef>
              <a:buClr>
                <a:schemeClr val="dk1"/>
              </a:buClr>
              <a:buSzPct val="61111"/>
              <a:buFont typeface="Arial"/>
              <a:buNone/>
            </a:pPr>
            <a:r>
              <a:rPr sz="1800" lang="en"/>
              <a:t>o Make sure to plan activities that teach to your big idea</a:t>
            </a:r>
          </a:p>
          <a:p>
            <a:pPr>
              <a:spcBef>
                <a:spcPts val="0"/>
              </a:spcBef>
              <a:buNone/>
            </a:pPr>
            <a:r>
              <a:t/>
            </a:r>
            <a:endParaRPr sz="18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05962" x="457200"/>
            <a:ext cy="3876599" cx="8229600"/>
          </a:xfrm>
          <a:prstGeom prst="rect">
            <a:avLst/>
          </a:prstGeom>
          <a:noFill/>
          <a:ln>
            <a:noFill/>
          </a:ln>
        </p:spPr>
        <p:txBody>
          <a:bodyPr bIns="91425" rIns="91425" lIns="91425" tIns="91425" anchor="ctr" anchorCtr="0">
            <a:noAutofit/>
          </a:bodyPr>
          <a:lstStyle/>
          <a:p>
            <a:pPr rtl="0" lvl="0">
              <a:spcBef>
                <a:spcPts val="0"/>
              </a:spcBef>
              <a:buNone/>
            </a:pPr>
            <a:r>
              <a:rPr lang="en"/>
              <a:t>A lot of immigrant children have learning disabilities,not language problems. They speak English just fine but they are still failing academically.</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sp>
        <p:nvSpPr>
          <p:cNvPr id="410" name="Shape 41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More examples</a:t>
            </a:r>
          </a:p>
        </p:txBody>
      </p:sp>
      <p:sp>
        <p:nvSpPr>
          <p:cNvPr id="411" name="Shape 41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t>I want my students to understand that the American colonists obtained social, economic, and religious freedom from England through a great deal of struggle. </a:t>
            </a:r>
          </a:p>
          <a:p>
            <a:pPr rtl="0" lvl="0">
              <a:spcBef>
                <a:spcPts val="0"/>
              </a:spcBef>
              <a:buNone/>
            </a:pPr>
            <a:r>
              <a:t/>
            </a:r>
            <a:endParaRPr sz="1800"/>
          </a:p>
          <a:p>
            <a:pPr rtl="0" lvl="0">
              <a:spcBef>
                <a:spcPts val="0"/>
              </a:spcBef>
              <a:buNone/>
            </a:pPr>
            <a:r>
              <a:rPr sz="1800" lang="en"/>
              <a:t>This is a great big idea as it is, but to make it even better, and to include the personal stories of the children, you might want to make it...</a:t>
            </a:r>
          </a:p>
          <a:p>
            <a:pPr rtl="0" lvl="0">
              <a:spcBef>
                <a:spcPts val="0"/>
              </a:spcBef>
              <a:buNone/>
            </a:pPr>
            <a:r>
              <a:t/>
            </a:r>
            <a:endParaRPr sz="1800"/>
          </a:p>
          <a:p>
            <a:pPr rtl="0" lvl="0">
              <a:spcBef>
                <a:spcPts val="0"/>
              </a:spcBef>
              <a:buClr>
                <a:schemeClr val="dk1"/>
              </a:buClr>
              <a:buSzPct val="61111"/>
              <a:buFont typeface="Arial"/>
              <a:buNone/>
            </a:pPr>
            <a:r>
              <a:rPr sz="1800" lang="en"/>
              <a:t>I want my students to understand that throughout history, many people have only obtained social, economic and religious freedom through struggle. </a:t>
            </a:r>
          </a:p>
          <a:p>
            <a:pPr rtl="0" lvl="0">
              <a:spcBef>
                <a:spcPts val="0"/>
              </a:spcBef>
              <a:buClr>
                <a:schemeClr val="dk1"/>
              </a:buClr>
              <a:buFont typeface="Arial"/>
              <a:buNone/>
            </a:pPr>
            <a:r>
              <a:t/>
            </a:r>
            <a:endParaRPr sz="1800"/>
          </a:p>
          <a:p>
            <a:pPr rtl="0" lvl="0">
              <a:spcBef>
                <a:spcPts val="0"/>
              </a:spcBef>
              <a:buNone/>
            </a:pPr>
            <a:r>
              <a:t/>
            </a:r>
            <a:endParaRPr sz="1800"/>
          </a:p>
          <a:p>
            <a:pPr>
              <a:spcBef>
                <a:spcPts val="0"/>
              </a:spcBef>
              <a:buNone/>
            </a:pPr>
            <a:r>
              <a:t/>
            </a:r>
            <a:endParaRPr b="1"/>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y="0" x="0"/>
          <a:ext cy="0" cx="0"/>
          <a:chOff y="0" x="0"/>
          <a:chExt cy="0" cx="0"/>
        </a:xfrm>
      </p:grpSpPr>
      <p:sp>
        <p:nvSpPr>
          <p:cNvPr id="416" name="Shape 41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Big Ideas</a:t>
            </a:r>
          </a:p>
        </p:txBody>
      </p:sp>
      <p:sp>
        <p:nvSpPr>
          <p:cNvPr id="417" name="Shape 417"/>
          <p:cNvSpPr txBox="1"/>
          <p:nvPr>
            <p:ph idx="1" type="body"/>
          </p:nvPr>
        </p:nvSpPr>
        <p:spPr>
          <a:xfrm>
            <a:off y="940725" x="87225"/>
            <a:ext cy="3985200" cx="8954699"/>
          </a:xfrm>
          <a:prstGeom prst="rect">
            <a:avLst/>
          </a:prstGeom>
        </p:spPr>
        <p:txBody>
          <a:bodyPr bIns="91425" rIns="91425" lIns="91425" tIns="91425" anchor="t" anchorCtr="0">
            <a:noAutofit/>
          </a:bodyPr>
          <a:lstStyle/>
          <a:p>
            <a:pPr rtl="0" lvl="0">
              <a:spcBef>
                <a:spcPts val="0"/>
              </a:spcBef>
              <a:buNone/>
            </a:pPr>
            <a:r>
              <a:rPr sz="1800" lang="en"/>
              <a:t>I want my students to understand that geography affects the economic, social, and political development of communities. </a:t>
            </a:r>
          </a:p>
          <a:p>
            <a:pPr rtl="0" lvl="0">
              <a:spcBef>
                <a:spcPts val="0"/>
              </a:spcBef>
              <a:buClr>
                <a:schemeClr val="dk1"/>
              </a:buClr>
              <a:buSzPct val="61111"/>
              <a:buFont typeface="Arial"/>
              <a:buNone/>
            </a:pPr>
            <a:r>
              <a:rPr sz="1800" lang="en"/>
              <a:t> </a:t>
            </a:r>
          </a:p>
          <a:p>
            <a:pPr rtl="0" lvl="0">
              <a:spcBef>
                <a:spcPts val="0"/>
              </a:spcBef>
              <a:buClr>
                <a:schemeClr val="dk1"/>
              </a:buClr>
              <a:buSzPct val="61111"/>
              <a:buFont typeface="Arial"/>
              <a:buNone/>
            </a:pPr>
            <a:r>
              <a:rPr sz="1800" lang="en">
                <a:solidFill>
                  <a:schemeClr val="dk1"/>
                </a:solidFill>
              </a:rPr>
              <a:t>I want my students to understand that p</a:t>
            </a:r>
            <a:r>
              <a:rPr sz="1800" lang="en"/>
              <a:t>eople affect the environment and the environment affects people. </a:t>
            </a:r>
          </a:p>
          <a:p>
            <a:pPr rtl="0" lvl="0">
              <a:spcBef>
                <a:spcPts val="0"/>
              </a:spcBef>
              <a:buClr>
                <a:schemeClr val="dk1"/>
              </a:buClr>
              <a:buSzPct val="61111"/>
              <a:buFont typeface="Arial"/>
              <a:buNone/>
            </a:pPr>
            <a:r>
              <a:rPr sz="1800" lang="en"/>
              <a:t> </a:t>
            </a:r>
          </a:p>
          <a:p>
            <a:pPr rtl="0" lvl="0">
              <a:spcBef>
                <a:spcPts val="0"/>
              </a:spcBef>
              <a:buClr>
                <a:schemeClr val="dk1"/>
              </a:buClr>
              <a:buSzPct val="61111"/>
              <a:buFont typeface="Arial"/>
              <a:buNone/>
            </a:pPr>
            <a:r>
              <a:rPr sz="1800" lang="en">
                <a:solidFill>
                  <a:schemeClr val="dk1"/>
                </a:solidFill>
              </a:rPr>
              <a:t>I want my students to understand that a</a:t>
            </a:r>
            <a:r>
              <a:rPr sz="1800" lang="en"/>
              <a:t>ll materials can be classified as solids, liquids, or gases. </a:t>
            </a:r>
          </a:p>
          <a:p>
            <a:pPr rtl="0" lvl="0">
              <a:spcBef>
                <a:spcPts val="0"/>
              </a:spcBef>
              <a:buNone/>
            </a:pPr>
            <a:r>
              <a:t/>
            </a:r>
            <a:endParaRPr sz="1800"/>
          </a:p>
          <a:p>
            <a:pPr rtl="0" lvl="0">
              <a:spcBef>
                <a:spcPts val="0"/>
              </a:spcBef>
              <a:buNone/>
            </a:pPr>
            <a:r>
              <a:rPr sz="1800" lang="en">
                <a:solidFill>
                  <a:schemeClr val="dk1"/>
                </a:solidFill>
              </a:rPr>
              <a:t>I want my students to understand that a</a:t>
            </a:r>
            <a:r>
              <a:rPr sz="1800" lang="en"/>
              <a:t>ll matter is made up of small particles.</a:t>
            </a:r>
          </a:p>
          <a:p>
            <a:pPr>
              <a:spcBef>
                <a:spcPts val="0"/>
              </a:spcBef>
              <a:buNone/>
            </a:pPr>
            <a:r>
              <a:t/>
            </a:r>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y="0" x="0"/>
          <a:ext cy="0" cx="0"/>
          <a:chOff y="0" x="0"/>
          <a:chExt cy="0" cx="0"/>
        </a:xfrm>
      </p:grpSpPr>
      <p:pic>
        <p:nvPicPr>
          <p:cNvPr id="422" name="Shape 422"/>
          <p:cNvPicPr preferRelativeResize="0"/>
          <p:nvPr/>
        </p:nvPicPr>
        <p:blipFill>
          <a:blip r:embed="rId3">
            <a:alphaModFix/>
          </a:blip>
          <a:stretch>
            <a:fillRect/>
          </a:stretch>
        </p:blipFill>
        <p:spPr>
          <a:xfrm>
            <a:off y="0" x="836574"/>
            <a:ext cy="4311575" cx="7140550"/>
          </a:xfrm>
          <a:prstGeom prst="rect">
            <a:avLst/>
          </a:prstGeom>
          <a:noFill/>
          <a:ln>
            <a:noFill/>
          </a:ln>
        </p:spPr>
      </p:pic>
      <p:sp>
        <p:nvSpPr>
          <p:cNvPr id="423" name="Shape 423"/>
          <p:cNvSpPr txBox="1"/>
          <p:nvPr>
            <p:ph idx="1" type="body"/>
          </p:nvPr>
        </p:nvSpPr>
        <p:spPr>
          <a:xfrm>
            <a:off y="4406309" x="457200"/>
            <a:ext cy="519599" cx="8229600"/>
          </a:xfrm>
          <a:prstGeom prst="rect">
            <a:avLst/>
          </a:prstGeom>
        </p:spPr>
        <p:txBody>
          <a:bodyPr bIns="91425" rIns="91425" lIns="91425" tIns="91425" anchor="t" anchorCtr="0">
            <a:noAutofit/>
          </a:bodyPr>
          <a:lstStyle/>
          <a:p>
            <a:pPr>
              <a:spcBef>
                <a:spcPts val="0"/>
              </a:spcBef>
              <a:buNone/>
            </a:pPr>
            <a:r>
              <a:rPr sz="2400" lang="en"/>
              <a:t>What is your definition of a Big Idea?  </a:t>
            </a:r>
            <a:r>
              <a:rPr sz="2400" lang="en" i="1"/>
              <a:t>Frayer Model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y="0" x="0"/>
          <a:ext cy="0" cx="0"/>
          <a:chOff y="0" x="0"/>
          <a:chExt cy="0" cx="0"/>
        </a:xfrm>
      </p:grpSpPr>
      <p:sp>
        <p:nvSpPr>
          <p:cNvPr id="428" name="Shape 428"/>
          <p:cNvSpPr txBox="1"/>
          <p:nvPr/>
        </p:nvSpPr>
        <p:spPr>
          <a:xfrm>
            <a:off y="96000" x="106825"/>
            <a:ext cy="4977000" cx="8944800"/>
          </a:xfrm>
          <a:prstGeom prst="rect">
            <a:avLst/>
          </a:prstGeom>
          <a:noFill/>
          <a:ln>
            <a:noFill/>
          </a:ln>
        </p:spPr>
        <p:txBody>
          <a:bodyPr bIns="91425" rIns="91425" lIns="91425" tIns="91425" anchor="t" anchorCtr="0">
            <a:noAutofit/>
          </a:bodyPr>
          <a:lstStyle/>
          <a:p>
            <a:pPr rtl="0" lvl="0">
              <a:spcBef>
                <a:spcPts val="0"/>
              </a:spcBef>
              <a:buClr>
                <a:srgbClr val="000000"/>
              </a:buClr>
              <a:buSzPct val="91666"/>
              <a:buFont typeface="Arial"/>
              <a:buNone/>
            </a:pPr>
            <a:r>
              <a:rPr b="1" sz="1200" lang="en"/>
              <a:t>Common Core State Standard:</a:t>
            </a:r>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SzPct val="91666"/>
              <a:buFont typeface="Arial"/>
              <a:buNone/>
            </a:pPr>
            <a:r>
              <a:rPr b="1" sz="1200" lang="en"/>
              <a:t>Grade Level:</a:t>
            </a:r>
          </a:p>
          <a:p>
            <a:pPr rtl="0" lvl="0">
              <a:spcBef>
                <a:spcPts val="0"/>
              </a:spcBef>
              <a:buClr>
                <a:srgbClr val="000000"/>
              </a:buClr>
              <a:buFont typeface="Arial"/>
              <a:buNone/>
            </a:pPr>
            <a:r>
              <a:t/>
            </a:r>
            <a:endParaRPr sz="1200"/>
          </a:p>
          <a:p>
            <a:pPr rtl="0" lvl="0">
              <a:spcBef>
                <a:spcPts val="0"/>
              </a:spcBef>
              <a:buClr>
                <a:srgbClr val="000000"/>
              </a:buClr>
              <a:buSzPct val="91666"/>
              <a:buFont typeface="Arial"/>
              <a:buNone/>
            </a:pPr>
            <a:r>
              <a:rPr b="1" sz="1200" lang="en"/>
              <a:t>WIDA Standard: </a:t>
            </a:r>
            <a:r>
              <a:rPr b="1" sz="1200" lang="en" i="1"/>
              <a:t>Circle One </a:t>
            </a:r>
          </a:p>
          <a:p>
            <a:pPr rtl="0" lvl="0">
              <a:spcBef>
                <a:spcPts val="0"/>
              </a:spcBef>
              <a:buClr>
                <a:srgbClr val="000000"/>
              </a:buClr>
              <a:buSzPct val="91666"/>
              <a:buFont typeface="Arial"/>
              <a:buNone/>
            </a:pPr>
            <a:r>
              <a:rPr sz="1200" lang="en"/>
              <a:t>Language of Language Arts</a:t>
            </a:r>
          </a:p>
          <a:p>
            <a:pPr rtl="0" lvl="0">
              <a:spcBef>
                <a:spcPts val="0"/>
              </a:spcBef>
              <a:buClr>
                <a:srgbClr val="000000"/>
              </a:buClr>
              <a:buSzPct val="91666"/>
              <a:buFont typeface="Arial"/>
              <a:buNone/>
            </a:pPr>
            <a:r>
              <a:rPr sz="1200" lang="en"/>
              <a:t>Language of Science</a:t>
            </a:r>
          </a:p>
          <a:p>
            <a:pPr rtl="0" lvl="0">
              <a:spcBef>
                <a:spcPts val="0"/>
              </a:spcBef>
              <a:buClr>
                <a:srgbClr val="000000"/>
              </a:buClr>
              <a:buSzPct val="91666"/>
              <a:buFont typeface="Arial"/>
              <a:buNone/>
            </a:pPr>
            <a:r>
              <a:rPr sz="1200" lang="en"/>
              <a:t>Language of Social Studies</a:t>
            </a:r>
          </a:p>
          <a:p>
            <a:pPr rtl="0" lvl="0">
              <a:spcBef>
                <a:spcPts val="0"/>
              </a:spcBef>
              <a:buClr>
                <a:srgbClr val="000000"/>
              </a:buClr>
              <a:buSzPct val="91666"/>
              <a:buFont typeface="Arial"/>
              <a:buNone/>
            </a:pPr>
            <a:r>
              <a:rPr sz="1200" lang="en"/>
              <a:t>Language of Mathematics</a:t>
            </a:r>
          </a:p>
          <a:p>
            <a:pPr rtl="0" lvl="0">
              <a:spcBef>
                <a:spcPts val="0"/>
              </a:spcBef>
              <a:buClr>
                <a:srgbClr val="000000"/>
              </a:buClr>
              <a:buSzPct val="91666"/>
              <a:buFont typeface="Arial"/>
              <a:buNone/>
            </a:pPr>
            <a:r>
              <a:rPr sz="1200" lang="en"/>
              <a:t>Social and Instructional Language</a:t>
            </a:r>
          </a:p>
          <a:p>
            <a:pPr rtl="0" lvl="0">
              <a:spcBef>
                <a:spcPts val="0"/>
              </a:spcBef>
              <a:buNone/>
            </a:pPr>
            <a:r>
              <a:t/>
            </a:r>
            <a:endParaRPr b="1" sz="1200"/>
          </a:p>
          <a:p>
            <a:pPr rtl="0" lvl="0">
              <a:spcBef>
                <a:spcPts val="0"/>
              </a:spcBef>
              <a:buClr>
                <a:srgbClr val="000000"/>
              </a:buClr>
              <a:buSzPct val="91666"/>
              <a:buFont typeface="Arial"/>
              <a:buNone/>
            </a:pPr>
            <a:r>
              <a:rPr b="1" sz="1200" lang="en"/>
              <a:t>Big Idea:</a:t>
            </a:r>
          </a:p>
          <a:p>
            <a:pPr rtl="0" lvl="0">
              <a:spcBef>
                <a:spcPts val="0"/>
              </a:spcBef>
              <a:buClr>
                <a:srgbClr val="000000"/>
              </a:buClr>
              <a:buSzPct val="91666"/>
              <a:buFont typeface="Arial"/>
              <a:buNone/>
            </a:pPr>
            <a:r>
              <a:rPr sz="1200" lang="en"/>
              <a:t>I want my students to understand that…</a:t>
            </a:r>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SzPct val="91666"/>
              <a:buFont typeface="Arial"/>
              <a:buNone/>
            </a:pPr>
            <a:r>
              <a:rPr sz="1200" lang="en"/>
              <a:t>For example….</a:t>
            </a:r>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Font typeface="Arial"/>
              <a:buNone/>
            </a:pPr>
            <a:r>
              <a:t/>
            </a:r>
            <a:endParaRPr sz="1200"/>
          </a:p>
          <a:p>
            <a:pPr rtl="0" lvl="0">
              <a:spcBef>
                <a:spcPts val="0"/>
              </a:spcBef>
              <a:buClr>
                <a:srgbClr val="000000"/>
              </a:buClr>
              <a:buSzPct val="91666"/>
              <a:buFont typeface="Arial"/>
              <a:buNone/>
            </a:pPr>
            <a:r>
              <a:rPr sz="1200" lang="en"/>
              <a:t>So what?</a:t>
            </a: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sp>
        <p:nvSpPr>
          <p:cNvPr id="63" name="Shape 6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sz="2000" lang="en"/>
              <a:t>A lot of immigrant children have learning disabilities,not language problems. They speak English just fine but they are still failing academically.</a:t>
            </a:r>
          </a:p>
        </p:txBody>
      </p:sp>
      <p:sp>
        <p:nvSpPr>
          <p:cNvPr id="64" name="Shape 6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b="1" sz="1800" lang="en"/>
              <a:t>FALSE.</a:t>
            </a:r>
            <a:r>
              <a:rPr sz="1800" lang="en"/>
              <a:t> We often see children on the playground who appear to speak English with no problem. Yet when they are in a classroom situation, they just don't seem to grasp the concepts. Many people fail to realize that there are different levels of language proficiency. Many immigrant children have been misdiagnosed in the past as "learning disabled," when in fact the problem was that people misunderstood their fluency on the playground, thinking that it meant they should be able to perform in class as well. Actually, they still needed time and assistance to develop their academic English skills (Cummins, 1994).</a:t>
            </a:r>
          </a:p>
          <a:p>
            <a:pPr rtl="0" lvl="0">
              <a:spcBef>
                <a:spcPts val="0"/>
              </a:spcBef>
              <a:buNone/>
            </a:pPr>
            <a:r>
              <a:t/>
            </a:r>
            <a:endParaRPr sz="18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205962" x="457200"/>
            <a:ext cy="4011000" cx="8229600"/>
          </a:xfrm>
          <a:prstGeom prst="rect">
            <a:avLst/>
          </a:prstGeom>
          <a:noFill/>
          <a:ln>
            <a:noFill/>
          </a:ln>
        </p:spPr>
        <p:txBody>
          <a:bodyPr bIns="91425" rIns="91425" lIns="91425" tIns="91425" anchor="ctr" anchorCtr="0">
            <a:noAutofit/>
          </a:bodyPr>
          <a:lstStyle/>
          <a:p>
            <a:pPr rtl="0" lvl="0">
              <a:spcBef>
                <a:spcPts val="0"/>
              </a:spcBef>
              <a:buNone/>
            </a:pPr>
            <a:r>
              <a:rPr lang="en"/>
              <a:t>Older generations of immigrants learned without all the special language programs that immigrant children receive now. It was "sink or swim" and they did just fine!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